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80" r:id="rId3"/>
    <p:sldId id="276" r:id="rId4"/>
    <p:sldId id="257" r:id="rId5"/>
    <p:sldId id="258" r:id="rId6"/>
    <p:sldId id="259" r:id="rId7"/>
    <p:sldId id="260" r:id="rId8"/>
    <p:sldId id="261" r:id="rId9"/>
    <p:sldId id="281" r:id="rId10"/>
    <p:sldId id="262" r:id="rId11"/>
    <p:sldId id="263" r:id="rId12"/>
    <p:sldId id="264" r:id="rId13"/>
    <p:sldId id="265" r:id="rId14"/>
    <p:sldId id="266" r:id="rId15"/>
    <p:sldId id="267" r:id="rId16"/>
    <p:sldId id="268" r:id="rId17"/>
    <p:sldId id="269" r:id="rId18"/>
    <p:sldId id="273" r:id="rId19"/>
    <p:sldId id="282" r:id="rId20"/>
  </p:sldIdLst>
  <p:sldSz cx="9144000" cy="5143500" type="screen16x9"/>
  <p:notesSz cx="6858000" cy="9144000"/>
  <p:embeddedFontLst>
    <p:embeddedFont>
      <p:font typeface="Proxima Nova" panose="02000506030000020004"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 Pallavi" initials="RP" lastIdx="1" clrIdx="0">
    <p:extLst>
      <p:ext uri="{19B8F6BF-5375-455C-9EA6-DF929625EA0E}">
        <p15:presenceInfo xmlns:p15="http://schemas.microsoft.com/office/powerpoint/2012/main" userId="S::rpallavi@ucsd.edu::70600099-0c08-449f-b25b-7f0bf3b000f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7"/>
    <p:restoredTop sz="95816"/>
  </p:normalViewPr>
  <p:slideViewPr>
    <p:cSldViewPr snapToGrid="0">
      <p:cViewPr varScale="1">
        <p:scale>
          <a:sx n="162" d="100"/>
          <a:sy n="162" d="100"/>
        </p:scale>
        <p:origin x="424" y="184"/>
      </p:cViewPr>
      <p:guideLst>
        <p:guide orient="horz" pos="1620"/>
        <p:guide pos="2880"/>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434343"/>
              </a:buClr>
              <a:buSzPts val="1100"/>
              <a:buChar char="●"/>
            </a:pPr>
            <a:r>
              <a:rPr lang="en-US">
                <a:solidFill>
                  <a:srgbClr val="434343"/>
                </a:solidFill>
              </a:rPr>
              <a:t>Once we had the register access mechanism in place, we drove the AXI slave interface from our testbench to read and write these registers, emulating the processor basically.</a:t>
            </a:r>
            <a:endParaRPr>
              <a:solidFill>
                <a:srgbClr val="434343"/>
              </a:solidFill>
            </a:endParaRPr>
          </a:p>
          <a:p>
            <a:pPr marL="0" lvl="0" indent="0" algn="l" rtl="0">
              <a:lnSpc>
                <a:spcPct val="115000"/>
              </a:lnSpc>
              <a:spcBef>
                <a:spcPts val="0"/>
              </a:spcBef>
              <a:spcAft>
                <a:spcPts val="0"/>
              </a:spcAft>
              <a:buNone/>
            </a:pPr>
            <a:endParaRPr>
              <a:solidFill>
                <a:srgbClr val="434343"/>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434343"/>
              </a:buClr>
              <a:buSzPts val="1100"/>
              <a:buChar char="●"/>
            </a:pPr>
            <a:r>
              <a:rPr lang="en-US">
                <a:solidFill>
                  <a:srgbClr val="434343"/>
                </a:solidFill>
              </a:rPr>
              <a:t>This waveform here shows the same read write as before but now at the top most level. Earlier we saw it inside the design.</a:t>
            </a:r>
            <a:endParaRPr>
              <a:solidFill>
                <a:srgbClr val="222222"/>
              </a:solidFill>
              <a:highlight>
                <a:srgbClr val="FFFFFF"/>
              </a:highlight>
            </a:endParaRPr>
          </a:p>
          <a:p>
            <a:pPr marL="457200" lvl="0" indent="-298450" algn="l" rtl="0">
              <a:lnSpc>
                <a:spcPct val="115000"/>
              </a:lnSpc>
              <a:spcBef>
                <a:spcPts val="0"/>
              </a:spcBef>
              <a:spcAft>
                <a:spcPts val="0"/>
              </a:spcAft>
              <a:buClr>
                <a:srgbClr val="222222"/>
              </a:buClr>
              <a:buSzPts val="1100"/>
              <a:buChar char="●"/>
            </a:pPr>
            <a:r>
              <a:rPr lang="en-US">
                <a:solidFill>
                  <a:srgbClr val="222222"/>
                </a:solidFill>
                <a:highlight>
                  <a:srgbClr val="FFFFFF"/>
                </a:highlight>
              </a:rPr>
              <a:t>This shows the write. We can see the testbench signals going into the design and writing the registers.</a:t>
            </a:r>
            <a:endParaRPr>
              <a:solidFill>
                <a:srgbClr val="222222"/>
              </a:solidFill>
              <a:highlight>
                <a:srgbClr val="FFFFFF"/>
              </a:highlight>
            </a:endParaRPr>
          </a:p>
          <a:p>
            <a:pPr marL="457200" lvl="0" indent="-298450" algn="l" rtl="0">
              <a:lnSpc>
                <a:spcPct val="115000"/>
              </a:lnSpc>
              <a:spcBef>
                <a:spcPts val="0"/>
              </a:spcBef>
              <a:spcAft>
                <a:spcPts val="0"/>
              </a:spcAft>
              <a:buClr>
                <a:srgbClr val="222222"/>
              </a:buClr>
              <a:buSzPts val="1100"/>
              <a:buChar char="●"/>
            </a:pPr>
            <a:r>
              <a:rPr lang="en-US">
                <a:solidFill>
                  <a:srgbClr val="222222"/>
                </a:solidFill>
                <a:highlight>
                  <a:srgbClr val="FFFFFF"/>
                </a:highlight>
              </a:rPr>
              <a:t>This is the read.</a:t>
            </a:r>
            <a:r>
              <a:rPr lang="en-US">
                <a:solidFill>
                  <a:srgbClr val="222222"/>
                </a:solidFill>
                <a:highlight>
                  <a:schemeClr val="lt1"/>
                </a:highlight>
              </a:rPr>
              <a:t>We can see the testbench signals going into the design and reading the registers &amp; returning the read values.</a:t>
            </a:r>
            <a:endParaRPr>
              <a:solidFill>
                <a:srgbClr val="434343"/>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434343"/>
              </a:buClr>
              <a:buSzPts val="1100"/>
              <a:buChar char="●"/>
            </a:pPr>
            <a:r>
              <a:rPr lang="en-US">
                <a:solidFill>
                  <a:srgbClr val="434343"/>
                </a:solidFill>
              </a:rPr>
              <a:t>Next up we developed our AXI Master design, referring to the Xilinx AXI master. And we used the control registers written by slave interface, to configure this Master.</a:t>
            </a:r>
            <a:endParaRPr>
              <a:solidFill>
                <a:srgbClr val="434343"/>
              </a:solidFill>
            </a:endParaRPr>
          </a:p>
          <a:p>
            <a:pPr marL="1371600" lvl="2" indent="-298450" algn="l" rtl="0">
              <a:lnSpc>
                <a:spcPct val="115000"/>
              </a:lnSpc>
              <a:spcBef>
                <a:spcPts val="0"/>
              </a:spcBef>
              <a:spcAft>
                <a:spcPts val="0"/>
              </a:spcAft>
              <a:buClr>
                <a:srgbClr val="434343"/>
              </a:buClr>
              <a:buSzPts val="1100"/>
              <a:buChar char="■"/>
            </a:pPr>
            <a:r>
              <a:rPr lang="en-US">
                <a:solidFill>
                  <a:srgbClr val="434343"/>
                </a:solidFill>
              </a:rPr>
              <a:t>one register was used to activate or initiate the Master</a:t>
            </a:r>
            <a:endParaRPr>
              <a:solidFill>
                <a:srgbClr val="434343"/>
              </a:solidFill>
            </a:endParaRPr>
          </a:p>
          <a:p>
            <a:pPr marL="1371600" lvl="2" indent="-298450" algn="l" rtl="0">
              <a:lnSpc>
                <a:spcPct val="115000"/>
              </a:lnSpc>
              <a:spcBef>
                <a:spcPts val="0"/>
              </a:spcBef>
              <a:spcAft>
                <a:spcPts val="0"/>
              </a:spcAft>
              <a:buClr>
                <a:srgbClr val="434343"/>
              </a:buClr>
              <a:buSzPts val="1100"/>
              <a:buChar char="■"/>
            </a:pPr>
            <a:r>
              <a:rPr lang="en-US">
                <a:solidFill>
                  <a:srgbClr val="434343"/>
                </a:solidFill>
              </a:rPr>
              <a:t>other two were to set up the source &amp; destination register, which will be used by the master for reading and writing to the shared memory.</a:t>
            </a:r>
            <a:endParaRPr>
              <a:solidFill>
                <a:srgbClr val="434343"/>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waveform shows how these control registers configure the master.</a:t>
            </a:r>
            <a:endParaRPr/>
          </a:p>
          <a:p>
            <a:pPr marL="457200" lvl="0" indent="-298450" algn="l" rtl="0">
              <a:spcBef>
                <a:spcPts val="0"/>
              </a:spcBef>
              <a:spcAft>
                <a:spcPts val="0"/>
              </a:spcAft>
              <a:buSzPts val="1100"/>
              <a:buChar char="-"/>
            </a:pPr>
            <a:r>
              <a:rPr lang="en-US"/>
              <a:t>This shows the master getting activated by register0. The master’s write &amp; read channel signals get initiated based on the protocol</a:t>
            </a:r>
            <a:endParaRPr/>
          </a:p>
          <a:p>
            <a:pPr marL="457200" lvl="0" indent="-298450" algn="l" rtl="0">
              <a:spcBef>
                <a:spcPts val="0"/>
              </a:spcBef>
              <a:spcAft>
                <a:spcPts val="0"/>
              </a:spcAft>
              <a:buSzPts val="1100"/>
              <a:buChar char="-"/>
            </a:pPr>
            <a:r>
              <a:rPr lang="en-US"/>
              <a:t>This shows master’s read address getting set by register 1</a:t>
            </a:r>
            <a:endParaRPr/>
          </a:p>
          <a:p>
            <a:pPr marL="457200" lvl="0" indent="-298450" algn="l" rtl="0">
              <a:spcBef>
                <a:spcPts val="0"/>
              </a:spcBef>
              <a:spcAft>
                <a:spcPts val="0"/>
              </a:spcAft>
              <a:buSzPts val="1100"/>
              <a:buChar char="-"/>
            </a:pPr>
            <a:r>
              <a:rPr lang="en-US"/>
              <a:t>This shows master’s write address getting set by register 2</a:t>
            </a:r>
            <a:endParaRPr/>
          </a:p>
        </p:txBody>
      </p:sp>
      <p:sp>
        <p:nvSpPr>
          <p:cNvPr id="218" name="Google Shape;218;p12: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0" lvl="0" indent="0" algn="l" rtl="0">
              <a:lnSpc>
                <a:spcPct val="115000"/>
              </a:lnSpc>
              <a:spcBef>
                <a:spcPts val="0"/>
              </a:spcBef>
              <a:spcAft>
                <a:spcPts val="0"/>
              </a:spcAft>
              <a:buNone/>
            </a:pPr>
            <a:r>
              <a:rPr lang="en-US">
                <a:solidFill>
                  <a:srgbClr val="222222"/>
                </a:solidFill>
                <a:highlight>
                  <a:srgbClr val="FFFFFF"/>
                </a:highlight>
              </a:rPr>
              <a:t>AXI4 Master reads data from the source address (register Reg1) &amp; write it into an internal buffer into the axi_top (this is the input buffer for the pancham)</a:t>
            </a:r>
            <a:endParaRPr>
              <a:solidFill>
                <a:srgbClr val="222222"/>
              </a:solidFill>
              <a:highlight>
                <a:srgbClr val="FFFFFF"/>
              </a:highlight>
            </a:endParaRPr>
          </a:p>
          <a:p>
            <a:pPr marL="457200" marR="381000" lvl="0" indent="-298450" algn="l" rtl="0">
              <a:lnSpc>
                <a:spcPct val="115000"/>
              </a:lnSpc>
              <a:spcBef>
                <a:spcPts val="0"/>
              </a:spcBef>
              <a:spcAft>
                <a:spcPts val="0"/>
              </a:spcAft>
              <a:buClr>
                <a:srgbClr val="222222"/>
              </a:buClr>
              <a:buSzPts val="1100"/>
              <a:buChar char="●"/>
            </a:pPr>
            <a:r>
              <a:rPr lang="en-US">
                <a:solidFill>
                  <a:srgbClr val="222222"/>
                </a:solidFill>
                <a:highlight>
                  <a:srgbClr val="FFFFFF"/>
                </a:highlight>
              </a:rPr>
              <a:t>we connect wishbone interface in top which has pancham instantiated. So we write this input_buffer value in the pancham through WB interface.</a:t>
            </a:r>
            <a:endParaRPr>
              <a:solidFill>
                <a:srgbClr val="222222"/>
              </a:solidFill>
              <a:highlight>
                <a:srgbClr val="FFFFFF"/>
              </a:highlight>
            </a:endParaRPr>
          </a:p>
          <a:p>
            <a:pPr marL="0" marR="381000" lvl="0" indent="0" algn="l" rtl="0">
              <a:lnSpc>
                <a:spcPct val="115000"/>
              </a:lnSpc>
              <a:spcBef>
                <a:spcPts val="0"/>
              </a:spcBef>
              <a:spcAft>
                <a:spcPts val="0"/>
              </a:spcAft>
              <a:buNone/>
            </a:pPr>
            <a:r>
              <a:rPr lang="en-US">
                <a:solidFill>
                  <a:srgbClr val="222222"/>
                </a:solidFill>
                <a:highlight>
                  <a:srgbClr val="FFFFFF"/>
                </a:highlight>
              </a:rPr>
              <a:t>AXI4 Master should write data into the destination address (register Reg2 ), this data is read from a output buffer implemented into the axi_top (connected to pancham).</a:t>
            </a:r>
            <a:endParaRPr>
              <a:solidFill>
                <a:srgbClr val="222222"/>
              </a:solidFill>
              <a:highlight>
                <a:srgbClr val="FFFFFF"/>
              </a:highlight>
            </a:endParaRPr>
          </a:p>
          <a:p>
            <a:pPr marL="457200" lvl="0" indent="-298450" algn="l" rtl="0">
              <a:lnSpc>
                <a:spcPct val="115000"/>
              </a:lnSpc>
              <a:spcBef>
                <a:spcPts val="0"/>
              </a:spcBef>
              <a:spcAft>
                <a:spcPts val="0"/>
              </a:spcAft>
              <a:buClr>
                <a:srgbClr val="434343"/>
              </a:buClr>
              <a:buSzPts val="1100"/>
              <a:buChar char="●"/>
            </a:pPr>
            <a:r>
              <a:rPr lang="en-US">
                <a:solidFill>
                  <a:srgbClr val="434343"/>
                </a:solidFill>
              </a:rPr>
              <a:t>Similarly we capture the pancham output from WB interface and write in the output buffer.</a:t>
            </a:r>
            <a:endParaRPr>
              <a:solidFill>
                <a:srgbClr val="434343"/>
              </a:solidFill>
            </a:endParaRPr>
          </a:p>
          <a:p>
            <a:pPr marL="0" lvl="0" indent="0" algn="l" rtl="0">
              <a:lnSpc>
                <a:spcPct val="115000"/>
              </a:lnSpc>
              <a:spcBef>
                <a:spcPts val="0"/>
              </a:spcBef>
              <a:spcAft>
                <a:spcPts val="0"/>
              </a:spcAft>
              <a:buNone/>
            </a:pPr>
            <a:endParaRPr>
              <a:solidFill>
                <a:srgbClr val="434343"/>
              </a:solidFill>
            </a:endParaRPr>
          </a:p>
          <a:p>
            <a:pPr marL="0" lvl="0" indent="0" algn="l" rtl="0">
              <a:lnSpc>
                <a:spcPct val="115000"/>
              </a:lnSpc>
              <a:spcBef>
                <a:spcPts val="0"/>
              </a:spcBef>
              <a:spcAft>
                <a:spcPts val="0"/>
              </a:spcAft>
              <a:buNone/>
            </a:pPr>
            <a:endParaRPr>
              <a:solidFill>
                <a:srgbClr val="434343"/>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85da506a7f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85da506a7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Here, we can see the AXI Master interface rdata has value FEDC in hex which is written to input buffer.</a:t>
            </a:r>
            <a:endParaRPr/>
          </a:p>
          <a:p>
            <a:pPr marL="0" lvl="0" indent="0" algn="l" rtl="0">
              <a:spcBef>
                <a:spcPts val="0"/>
              </a:spcBef>
              <a:spcAft>
                <a:spcPts val="0"/>
              </a:spcAft>
              <a:buNone/>
            </a:pPr>
            <a:r>
              <a:rPr lang="en-US"/>
              <a:t>The input buffer is fed to WB and we can see wb_dat_i holding the same value when clk &amp; reset and address is set. (with other design control signals stb &amp; we)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15000"/>
              </a:lnSpc>
              <a:spcBef>
                <a:spcPts val="0"/>
              </a:spcBef>
              <a:spcAft>
                <a:spcPts val="0"/>
              </a:spcAft>
              <a:buNone/>
            </a:pPr>
            <a:r>
              <a:rPr lang="en-US">
                <a:solidFill>
                  <a:srgbClr val="434343"/>
                </a:solidFill>
              </a:rPr>
              <a:t>The input to WB/pancham is 512 bits and output bus is 128 bits. There are 16 array of 32 bits(max data bus) which store value depending on the address provided and hash together to give 128 bits output. Similarly this 128 bits are captured in 4 array of 32bit (DW bus) and written to output buffer.</a:t>
            </a:r>
            <a:endParaRPr>
              <a:solidFill>
                <a:srgbClr val="434343"/>
              </a:solidFill>
            </a:endParaRPr>
          </a:p>
          <a:p>
            <a:pPr marL="0" lvl="0" indent="0" algn="l" rtl="0">
              <a:lnSpc>
                <a:spcPct val="115000"/>
              </a:lnSpc>
              <a:spcBef>
                <a:spcPts val="0"/>
              </a:spcBef>
              <a:spcAft>
                <a:spcPts val="0"/>
              </a:spcAft>
              <a:buNone/>
            </a:pPr>
            <a:endParaRPr>
              <a:solidFill>
                <a:srgbClr val="434343"/>
              </a:solidFill>
            </a:endParaRPr>
          </a:p>
          <a:p>
            <a:pPr marL="0" lvl="0" indent="0" algn="l" rtl="0">
              <a:spcBef>
                <a:spcPts val="0"/>
              </a:spcBef>
              <a:spcAft>
                <a:spcPts val="0"/>
              </a:spcAft>
              <a:buNone/>
            </a:pPr>
            <a:r>
              <a:rPr lang="en-US"/>
              <a:t>big data is 512 bits holding 16 array of data (which is 32 bits each) which is sent to pancham when mesg_in is high and we can see the same 512 bit of message padded.</a:t>
            </a:r>
            <a:endParaRPr/>
          </a:p>
          <a:p>
            <a:pPr marL="0" lvl="0" indent="0" algn="l" rtl="0">
              <a:spcBef>
                <a:spcPts val="0"/>
              </a:spcBef>
              <a:spcAft>
                <a:spcPts val="0"/>
              </a:spcAft>
              <a:buNone/>
            </a:pPr>
            <a:endParaRPr/>
          </a:p>
          <a:p>
            <a:pPr marL="0" lvl="0" indent="0" algn="l" rtl="0">
              <a:spcBef>
                <a:spcPts val="0"/>
              </a:spcBef>
              <a:spcAft>
                <a:spcPts val="0"/>
              </a:spcAft>
              <a:buNone/>
            </a:pPr>
            <a:r>
              <a:rPr lang="en-US"/>
              <a:t>The mesg_ouput from pancham is same reflected on hash value in WB interface. This is further divided in chunks of 32 bits and stored in wb_data_o(32 bits) and fed further to output buffer in top and written to AXI Master.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5da506a7f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85da506a7f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000000"/>
              </a:buClr>
              <a:buSzPts val="1400"/>
              <a:buFont typeface="Proxima Nova"/>
              <a:buChar char="●"/>
            </a:pPr>
            <a:r>
              <a:rPr lang="en-US" sz="1400">
                <a:latin typeface="Proxima Nova"/>
                <a:ea typeface="Proxima Nova"/>
                <a:cs typeface="Proxima Nova"/>
                <a:sym typeface="Proxima Nova"/>
              </a:rPr>
              <a:t>Our initial plan was to make a slave memory &amp; AXI interconnect to interact with Master interface of MD5 and other hardware accelerator.</a:t>
            </a:r>
            <a:endParaRPr sz="1400">
              <a:latin typeface="Proxima Nova"/>
              <a:ea typeface="Proxima Nova"/>
              <a:cs typeface="Proxima Nova"/>
              <a:sym typeface="Proxima Nova"/>
            </a:endParaRPr>
          </a:p>
          <a:p>
            <a:pPr marL="0" lvl="0" indent="0" algn="l" rtl="0">
              <a:lnSpc>
                <a:spcPct val="115000"/>
              </a:lnSpc>
              <a:spcBef>
                <a:spcPts val="0"/>
              </a:spcBef>
              <a:spcAft>
                <a:spcPts val="0"/>
              </a:spcAft>
              <a:buNone/>
            </a:pPr>
            <a:endParaRPr sz="1400">
              <a:latin typeface="Proxima Nova"/>
              <a:ea typeface="Proxima Nova"/>
              <a:cs typeface="Proxima Nova"/>
              <a:sym typeface="Proxima Nova"/>
            </a:endParaRPr>
          </a:p>
          <a:p>
            <a:pPr marL="457200" lvl="0" indent="-317500" algn="l" rtl="0">
              <a:lnSpc>
                <a:spcPct val="115000"/>
              </a:lnSpc>
              <a:spcBef>
                <a:spcPts val="0"/>
              </a:spcBef>
              <a:spcAft>
                <a:spcPts val="0"/>
              </a:spcAft>
              <a:buClr>
                <a:srgbClr val="000000"/>
              </a:buClr>
              <a:buSzPts val="1400"/>
              <a:buFont typeface="Proxima Nova"/>
              <a:buChar char="●"/>
            </a:pPr>
            <a:r>
              <a:rPr lang="en-US" sz="1400">
                <a:latin typeface="Proxima Nova"/>
                <a:ea typeface="Proxima Nova"/>
                <a:cs typeface="Proxima Nova"/>
                <a:sym typeface="Proxima Nova"/>
              </a:rPr>
              <a:t>But with the mid way changes, we put that on hold and made our Master-MD5 wrapper better.</a:t>
            </a:r>
            <a:endParaRPr sz="1400">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US" sz="1400">
                <a:latin typeface="Proxima Nova"/>
                <a:ea typeface="Proxima Nova"/>
                <a:cs typeface="Proxima Nova"/>
                <a:sym typeface="Proxima Nova"/>
              </a:rPr>
              <a:t>We have to develop and verify AXI master core which was earlier planned to instantiate xilinx master.</a:t>
            </a:r>
            <a:endParaRPr sz="1400">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US" sz="1400">
                <a:latin typeface="Proxima Nova"/>
                <a:ea typeface="Proxima Nova"/>
                <a:cs typeface="Proxima Nova"/>
                <a:sym typeface="Proxima Nova"/>
              </a:rPr>
              <a:t>Register development and register access mechanism</a:t>
            </a:r>
            <a:endParaRPr sz="1400">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US" sz="1400">
                <a:latin typeface="Proxima Nova"/>
                <a:ea typeface="Proxima Nova"/>
                <a:cs typeface="Proxima Nova"/>
                <a:sym typeface="Proxima Nova"/>
              </a:rPr>
              <a:t>AXI master activation through these register which were accessed by AXIlite slave interface.</a:t>
            </a:r>
            <a:endParaRPr sz="1400">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US" sz="1400">
                <a:latin typeface="Proxima Nova"/>
                <a:ea typeface="Proxima Nova"/>
                <a:cs typeface="Proxima Nova"/>
                <a:sym typeface="Proxima Nova"/>
              </a:rPr>
              <a:t>AXI master and MD5 core interaction with input and output buffers.</a:t>
            </a:r>
            <a:endParaRPr sz="1400">
              <a:latin typeface="Proxima Nova"/>
              <a:ea typeface="Proxima Nova"/>
              <a:cs typeface="Proxima Nova"/>
              <a:sym typeface="Proxima Nova"/>
            </a:endParaRPr>
          </a:p>
          <a:p>
            <a:pPr marL="457200" lvl="0" indent="-317500" algn="l" rtl="0">
              <a:lnSpc>
                <a:spcPct val="115000"/>
              </a:lnSpc>
              <a:spcBef>
                <a:spcPts val="0"/>
              </a:spcBef>
              <a:spcAft>
                <a:spcPts val="0"/>
              </a:spcAft>
              <a:buClr>
                <a:schemeClr val="accent3"/>
              </a:buClr>
              <a:buSzPts val="1400"/>
              <a:buFont typeface="Proxima Nova"/>
              <a:buChar char="●"/>
            </a:pPr>
            <a:r>
              <a:rPr lang="en-US" sz="1400">
                <a:latin typeface="Proxima Nova"/>
                <a:ea typeface="Proxima Nova"/>
                <a:cs typeface="Proxima Nova"/>
                <a:sym typeface="Proxima Nova"/>
              </a:rPr>
              <a:t>The purpose of slave and interconnect is served by our developed TB and we added features in TB to verify all these access.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3b34e0e7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3b34e0e7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15000"/>
              </a:lnSpc>
              <a:spcBef>
                <a:spcPts val="0"/>
              </a:spcBef>
              <a:spcAft>
                <a:spcPts val="0"/>
              </a:spcAft>
              <a:buClr>
                <a:srgbClr val="434343"/>
              </a:buClr>
              <a:buSzPts val="1100"/>
              <a:buFont typeface="Arial"/>
              <a:buChar char="-"/>
            </a:pPr>
            <a:r>
              <a:rPr lang="en-US" dirty="0">
                <a:solidFill>
                  <a:srgbClr val="434343"/>
                </a:solidFill>
              </a:rPr>
              <a:t>A brief recap about this project </a:t>
            </a:r>
          </a:p>
          <a:p>
            <a:pPr marL="914400" lvl="1" indent="-298450" algn="l" rtl="0">
              <a:lnSpc>
                <a:spcPct val="115000"/>
              </a:lnSpc>
              <a:spcBef>
                <a:spcPts val="0"/>
              </a:spcBef>
              <a:spcAft>
                <a:spcPts val="0"/>
              </a:spcAft>
              <a:buClr>
                <a:srgbClr val="434343"/>
              </a:buClr>
              <a:buSzPts val="1100"/>
              <a:buFont typeface="Arial"/>
              <a:buChar char="-"/>
            </a:pPr>
            <a:r>
              <a:rPr lang="en-US" dirty="0">
                <a:solidFill>
                  <a:srgbClr val="434343"/>
                </a:solidFill>
              </a:rPr>
              <a:t>As you might remember from our previous talk, most of the modern technology is based on System on Chip or </a:t>
            </a:r>
            <a:r>
              <a:rPr lang="en-US" dirty="0" err="1">
                <a:solidFill>
                  <a:srgbClr val="434343"/>
                </a:solidFill>
              </a:rPr>
              <a:t>SoC.</a:t>
            </a:r>
            <a:r>
              <a:rPr lang="en-US" dirty="0">
                <a:solidFill>
                  <a:srgbClr val="434343"/>
                </a:solidFill>
              </a:rPr>
              <a:t> These SoCs are the host of numerous confidential information, which needs to be protected from unauthorized access.</a:t>
            </a:r>
          </a:p>
          <a:p>
            <a:pPr marL="914400" lvl="1" indent="-298450" algn="l" rtl="0">
              <a:lnSpc>
                <a:spcPct val="115000"/>
              </a:lnSpc>
              <a:spcBef>
                <a:spcPts val="0"/>
              </a:spcBef>
              <a:spcAft>
                <a:spcPts val="0"/>
              </a:spcAft>
              <a:buClr>
                <a:srgbClr val="434343"/>
              </a:buClr>
              <a:buSzPts val="1100"/>
              <a:buFont typeface="Arial"/>
              <a:buChar char="-"/>
            </a:pPr>
            <a:r>
              <a:rPr lang="en-US" dirty="0">
                <a:solidFill>
                  <a:srgbClr val="434343"/>
                </a:solidFill>
              </a:rPr>
              <a:t>This project aims at securing the system by extending its architecture to include secure interfaces to interact with the outer world. </a:t>
            </a:r>
          </a:p>
          <a:p>
            <a:pPr marL="914400" lvl="1" indent="-298450" algn="l" rtl="0">
              <a:lnSpc>
                <a:spcPct val="115000"/>
              </a:lnSpc>
              <a:spcBef>
                <a:spcPts val="0"/>
              </a:spcBef>
              <a:spcAft>
                <a:spcPts val="0"/>
              </a:spcAft>
              <a:buClr>
                <a:srgbClr val="434343"/>
              </a:buClr>
              <a:buSzPts val="1100"/>
              <a:buFont typeface="Arial"/>
              <a:buChar char="-"/>
            </a:pPr>
            <a:r>
              <a:rPr lang="en-US" dirty="0"/>
              <a:t>T</a:t>
            </a:r>
            <a:r>
              <a:rPr lang="en" dirty="0"/>
              <a:t>his also helps to evaluate the threat of having hardware accelerators </a:t>
            </a:r>
            <a:endParaRPr dirty="0">
              <a:solidFill>
                <a:srgbClr val="434343"/>
              </a:solidFill>
            </a:endParaRPr>
          </a:p>
        </p:txBody>
      </p:sp>
    </p:spTree>
    <p:extLst>
      <p:ext uri="{BB962C8B-B14F-4D97-AF65-F5344CB8AC3E}">
        <p14:creationId xmlns:p14="http://schemas.microsoft.com/office/powerpoint/2010/main" val="709809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   This is the system on chip or SoC that we use for this project., it is called CEP or Common Evaluation Platform.</a:t>
            </a:r>
            <a:endParaRPr/>
          </a:p>
          <a:p>
            <a:pPr marL="0" lvl="0" indent="0" algn="l" rtl="0">
              <a:lnSpc>
                <a:spcPct val="115000"/>
              </a:lnSpc>
              <a:spcBef>
                <a:spcPts val="0"/>
              </a:spcBef>
              <a:spcAft>
                <a:spcPts val="0"/>
              </a:spcAft>
              <a:buNone/>
            </a:pPr>
            <a:r>
              <a:rPr lang="en-US"/>
              <a:t>●   Dark blue boxed are HW Accelerators, which come from different vendors.</a:t>
            </a:r>
            <a:endParaRPr/>
          </a:p>
          <a:p>
            <a:pPr marL="0" lvl="0" indent="0" algn="l" rtl="0">
              <a:lnSpc>
                <a:spcPct val="115000"/>
              </a:lnSpc>
              <a:spcBef>
                <a:spcPts val="0"/>
              </a:spcBef>
              <a:spcAft>
                <a:spcPts val="0"/>
              </a:spcAft>
              <a:buNone/>
            </a:pPr>
            <a:r>
              <a:rPr lang="en-US"/>
              <a:t>●   They do not have direct access to memory, instead, the processor oversees moving the data for them.</a:t>
            </a:r>
            <a:endParaRPr/>
          </a:p>
          <a:p>
            <a:pPr marL="0" lvl="0" indent="0" algn="l" rtl="0">
              <a:lnSpc>
                <a:spcPct val="115000"/>
              </a:lnSpc>
              <a:spcBef>
                <a:spcPts val="0"/>
              </a:spcBef>
              <a:spcAft>
                <a:spcPts val="0"/>
              </a:spcAft>
              <a:buNone/>
            </a:pPr>
            <a:r>
              <a:rPr lang="en-US"/>
              <a:t>●   This type of indirect access can make our system very slow and add unintentional latency.</a:t>
            </a:r>
            <a:endParaRPr/>
          </a:p>
          <a:p>
            <a:pPr marL="0" lvl="0" indent="0" algn="l" rtl="0">
              <a:lnSpc>
                <a:spcPct val="115000"/>
              </a:lnSpc>
              <a:spcBef>
                <a:spcPts val="0"/>
              </a:spcBef>
              <a:spcAft>
                <a:spcPts val="0"/>
              </a:spcAft>
              <a:buNone/>
            </a:pPr>
            <a:r>
              <a:rPr lang="en-US"/>
              <a:t>●   So a simple solution would be to let these cores directly access the shared memory.</a:t>
            </a:r>
            <a:endParaRPr/>
          </a:p>
          <a:p>
            <a:pPr marL="457200" lvl="0" indent="0" algn="l" rtl="0">
              <a:lnSpc>
                <a:spcPct val="100000"/>
              </a:lnSpc>
              <a:spcBef>
                <a:spcPts val="0"/>
              </a:spcBef>
              <a:spcAft>
                <a:spcPts val="0"/>
              </a:spcAft>
              <a:buNone/>
            </a:pPr>
            <a:endParaRPr/>
          </a:p>
          <a:p>
            <a:pPr marL="457200" lvl="0" indent="-228600" algn="l" rtl="0">
              <a:lnSpc>
                <a:spcPct val="100000"/>
              </a:lnSpc>
              <a:spcBef>
                <a:spcPts val="0"/>
              </a:spcBef>
              <a:spcAft>
                <a:spcPts val="0"/>
              </a:spcAft>
              <a:buSzPts val="1100"/>
              <a:buNone/>
            </a:pPr>
            <a:endParaRPr sz="1100" b="0" i="0" u="none" strike="noStrike" cap="none">
              <a:solidFill>
                <a:srgbClr val="000000"/>
              </a:solidFill>
              <a:latin typeface="Arial"/>
              <a:ea typeface="Arial"/>
              <a:cs typeface="Arial"/>
              <a:sym typeface="Arial"/>
            </a:endParaRPr>
          </a:p>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t>●   This is where we let all the cores have direct access to memory.</a:t>
            </a:r>
            <a:endParaRPr/>
          </a:p>
          <a:p>
            <a:pPr marL="0" lvl="0" indent="0" algn="l" rtl="0">
              <a:lnSpc>
                <a:spcPct val="115000"/>
              </a:lnSpc>
              <a:spcBef>
                <a:spcPts val="0"/>
              </a:spcBef>
              <a:spcAft>
                <a:spcPts val="0"/>
              </a:spcAft>
              <a:buNone/>
            </a:pPr>
            <a:r>
              <a:rPr lang="en-US"/>
              <a:t>●   But that introduces the problem of security threat.</a:t>
            </a:r>
            <a:endParaRPr/>
          </a:p>
          <a:p>
            <a:pPr marL="0" lvl="0" indent="0" algn="l" rtl="0">
              <a:lnSpc>
                <a:spcPct val="115000"/>
              </a:lnSpc>
              <a:spcBef>
                <a:spcPts val="0"/>
              </a:spcBef>
              <a:spcAft>
                <a:spcPts val="0"/>
              </a:spcAft>
              <a:buNone/>
            </a:pPr>
            <a:r>
              <a:rPr lang="en-US"/>
              <a:t>●   here the Processor to memory interaction is completely safe – given it is within the SoC and all the data stays within the SoC. No outer world interaction. </a:t>
            </a:r>
            <a:endParaRPr/>
          </a:p>
          <a:p>
            <a:pPr marL="0" lvl="0" indent="0" algn="l" rtl="0">
              <a:lnSpc>
                <a:spcPct val="115000"/>
              </a:lnSpc>
              <a:spcBef>
                <a:spcPts val="0"/>
              </a:spcBef>
              <a:spcAft>
                <a:spcPts val="0"/>
              </a:spcAft>
              <a:buNone/>
            </a:pPr>
            <a:r>
              <a:rPr lang="en-US"/>
              <a:t>     But these cores to memory interaction is not safe – as the parent vendors can access this data through these cores and for worst manipulate or steal it.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That’s the reason for adding AXI to control this interaction, solution to the security threat and latency problem.</a:t>
            </a:r>
            <a:endParaRPr/>
          </a:p>
          <a:p>
            <a:pPr marL="457200" lvl="0" indent="-298450" algn="l" rtl="0">
              <a:lnSpc>
                <a:spcPct val="100000"/>
              </a:lnSpc>
              <a:spcBef>
                <a:spcPts val="0"/>
              </a:spcBef>
              <a:spcAft>
                <a:spcPts val="0"/>
              </a:spcAft>
              <a:buSzPts val="1100"/>
              <a:buChar char="●"/>
            </a:pPr>
            <a:r>
              <a:rPr lang="en-US"/>
              <a:t>If any HW accelerators try to access a restricted memory region, the AXI master can monitor that and throw an erro</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100" b="0" i="0" u="none" strike="noStrike" cap="none">
                <a:solidFill>
                  <a:srgbClr val="000000"/>
                </a:solidFill>
                <a:latin typeface="Arial"/>
                <a:ea typeface="Arial"/>
                <a:cs typeface="Arial"/>
                <a:sym typeface="Arial"/>
              </a:rPr>
              <a:t>-</a:t>
            </a:r>
            <a:r>
              <a:rPr lang="en-US"/>
              <a:t>This is what we</a:t>
            </a:r>
            <a:r>
              <a:rPr lang="en-US" sz="1100" b="0" i="0" u="none" strike="noStrike" cap="none">
                <a:solidFill>
                  <a:srgbClr val="000000"/>
                </a:solidFill>
                <a:latin typeface="Arial"/>
                <a:ea typeface="Arial"/>
                <a:cs typeface="Arial"/>
                <a:sym typeface="Arial"/>
              </a:rPr>
              <a:t> proposed, i.e. to develop &amp; integrate AXI machines to control and monitor the hardware accelerator cores. This approach </a:t>
            </a:r>
            <a:r>
              <a:rPr lang="en-US"/>
              <a:t>highlights addition of AXI Master to the HW ACCr, AXI Interconnect &amp; AXI slaves.</a:t>
            </a:r>
            <a:endParaRPr/>
          </a:p>
          <a:p>
            <a:pPr marL="15875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Font typeface="Arial"/>
              <a:buChar cha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5da506a7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85da506a7f_0_1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a:solidFill>
                  <a:srgbClr val="434343"/>
                </a:solidFill>
              </a:rPr>
              <a:t>Due to some reasons, our project solution changed midway. Our new approach involved focusing on making the AXI Master machine better.</a:t>
            </a:r>
            <a:endParaRPr>
              <a:solidFill>
                <a:srgbClr val="434343"/>
              </a:solidFill>
            </a:endParaRPr>
          </a:p>
          <a:p>
            <a:pPr marL="457200" lvl="0" indent="-298450" algn="l" rtl="0">
              <a:spcBef>
                <a:spcPts val="0"/>
              </a:spcBef>
              <a:spcAft>
                <a:spcPts val="0"/>
              </a:spcAft>
              <a:buSzPts val="1100"/>
              <a:buChar char="-"/>
            </a:pPr>
            <a:r>
              <a:rPr lang="en-US"/>
              <a:t>We did extend one hardware accelerator – MD5, with a high-performance full AXI master Interface. This master access allowed independent memory access to MD5.</a:t>
            </a:r>
            <a:endParaRPr/>
          </a:p>
          <a:p>
            <a:pPr marL="457200" lvl="0" indent="-298450" algn="l" rtl="0">
              <a:spcBef>
                <a:spcPts val="0"/>
              </a:spcBef>
              <a:spcAft>
                <a:spcPts val="0"/>
              </a:spcAft>
              <a:buSzPts val="1100"/>
              <a:buChar char="-"/>
            </a:pPr>
            <a:r>
              <a:rPr lang="en-US"/>
              <a:t>We used the AXI lite slave interface for the  MD5 &amp; processor interaction. This part overlapped with our older approach.</a:t>
            </a:r>
            <a:endParaRPr/>
          </a:p>
          <a:p>
            <a:pPr marL="457200" lvl="0" indent="-298450" algn="l" rtl="0">
              <a:spcBef>
                <a:spcPts val="0"/>
              </a:spcBef>
              <a:spcAft>
                <a:spcPts val="0"/>
              </a:spcAft>
              <a:buSzPts val="1100"/>
              <a:buChar char="-"/>
            </a:pPr>
            <a:r>
              <a:rPr lang="en-US"/>
              <a:t>The new additions were development of a register access mechanism for the processor to control MD5.</a:t>
            </a:r>
            <a:endParaRPr/>
          </a:p>
          <a:p>
            <a:pPr marL="457200" lvl="0" indent="-298450" algn="l" rtl="0">
              <a:spcBef>
                <a:spcPts val="0"/>
              </a:spcBef>
              <a:spcAft>
                <a:spcPts val="0"/>
              </a:spcAft>
              <a:buSzPts val="1100"/>
              <a:buChar char="-"/>
            </a:pPr>
            <a:r>
              <a:rPr lang="en-US"/>
              <a:t>Also based on these control registers we will configure our AXI Master machine &amp; control its interaction with the MD5 core also called pancham.</a:t>
            </a:r>
            <a:endParaRPr/>
          </a:p>
          <a:p>
            <a:pPr marL="0" lvl="0" indent="0" algn="l" rtl="0">
              <a:lnSpc>
                <a:spcPct val="115000"/>
              </a:lnSpc>
              <a:spcBef>
                <a:spcPts val="0"/>
              </a:spcBef>
              <a:spcAft>
                <a:spcPts val="0"/>
              </a:spcAft>
              <a:buNone/>
            </a:pPr>
            <a:endParaRPr>
              <a:solidFill>
                <a:srgbClr val="43434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Let’s dig in a little deeper into the specifics.</a:t>
            </a:r>
            <a:endParaRPr/>
          </a:p>
          <a:p>
            <a:pPr marL="457200" lvl="0" indent="-298450" algn="l" rtl="0">
              <a:spcBef>
                <a:spcPts val="0"/>
              </a:spcBef>
              <a:spcAft>
                <a:spcPts val="0"/>
              </a:spcAft>
              <a:buSzPts val="1100"/>
              <a:buChar char="●"/>
            </a:pPr>
            <a:r>
              <a:rPr lang="en-US"/>
              <a:t>Our first step was to develop registers internal to MD5</a:t>
            </a:r>
            <a:endParaRPr/>
          </a:p>
          <a:p>
            <a:pPr marL="457200" lvl="0" indent="-298450" algn="l" rtl="0">
              <a:spcBef>
                <a:spcPts val="0"/>
              </a:spcBef>
              <a:spcAft>
                <a:spcPts val="0"/>
              </a:spcAft>
              <a:buSzPts val="1100"/>
              <a:buChar char="●"/>
            </a:pPr>
            <a:r>
              <a:rPr lang="en-US"/>
              <a:t>and then implement a register access mechanism for AXI lite Slave interface.</a:t>
            </a:r>
            <a:endParaRPr/>
          </a:p>
          <a:p>
            <a:pPr marL="457200" lvl="0" indent="-298450" algn="l" rtl="0">
              <a:spcBef>
                <a:spcPts val="0"/>
              </a:spcBef>
              <a:spcAft>
                <a:spcPts val="0"/>
              </a:spcAft>
              <a:buSzPts val="1100"/>
              <a:buChar char="●"/>
            </a:pPr>
            <a:r>
              <a:rPr lang="en-US"/>
              <a:t>This also involved developing AXI Slave design within the MD5 top wrapper.</a:t>
            </a:r>
            <a:endParaRPr/>
          </a:p>
          <a:p>
            <a:pPr marL="914400" lvl="1" indent="-298450" algn="l" rtl="0">
              <a:spcBef>
                <a:spcPts val="0"/>
              </a:spcBef>
              <a:spcAft>
                <a:spcPts val="0"/>
              </a:spcAft>
              <a:buSzPts val="1100"/>
              <a:buChar char="○"/>
            </a:pPr>
            <a:r>
              <a:rPr lang="en-US"/>
              <a:t>Mostly focussing on generating the ready and valid signals for the 5 AXI channels.</a:t>
            </a:r>
            <a:endParaRPr/>
          </a:p>
          <a:p>
            <a:pPr marL="457200" lvl="0" indent="-298450" algn="l" rtl="0">
              <a:spcBef>
                <a:spcPts val="0"/>
              </a:spcBef>
              <a:spcAft>
                <a:spcPts val="0"/>
              </a:spcAft>
              <a:buSzPts val="1100"/>
              <a:buChar char="●"/>
            </a:pPr>
            <a:r>
              <a:rPr lang="en-US"/>
              <a:t>Using these protocol signals, we generated register Read &amp; Write Enable signals for the register access.</a:t>
            </a:r>
            <a:endParaRPr/>
          </a:p>
          <a:p>
            <a:pPr marL="0" lvl="0" indent="0" algn="l" rtl="0">
              <a:spcBef>
                <a:spcPts val="0"/>
              </a:spcBef>
              <a:spcAft>
                <a:spcPts val="0"/>
              </a:spcAft>
              <a:buNone/>
            </a:pPr>
            <a:endParaRPr/>
          </a:p>
          <a:p>
            <a:pPr marL="0" lvl="0" indent="0" algn="l" rtl="0">
              <a:spcBef>
                <a:spcPts val="0"/>
              </a:spcBef>
              <a:spcAft>
                <a:spcPts val="0"/>
              </a:spcAft>
              <a:buNone/>
            </a:pPr>
            <a:endParaRPr>
              <a:solidFill>
                <a:srgbClr val="434343"/>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dirty="0"/>
              <a:t>This waveform here, shows a successful read &amp; write register access by the AXI Slave </a:t>
            </a:r>
            <a:endParaRPr dirty="0"/>
          </a:p>
          <a:p>
            <a:pPr marL="457200" lvl="0" indent="-298450" algn="l" rtl="0">
              <a:spcBef>
                <a:spcPts val="0"/>
              </a:spcBef>
              <a:spcAft>
                <a:spcPts val="0"/>
              </a:spcAft>
              <a:buSzPts val="1100"/>
              <a:buChar char="●"/>
            </a:pPr>
            <a:r>
              <a:rPr lang="en-US" dirty="0"/>
              <a:t>The processor is the testbench which acts likes AXI Master requesting for write and read to the AXI slave.</a:t>
            </a:r>
            <a:endParaRPr dirty="0"/>
          </a:p>
          <a:p>
            <a:pPr marL="457200" lvl="0" indent="-298450" algn="l" rtl="0">
              <a:spcBef>
                <a:spcPts val="0"/>
              </a:spcBef>
              <a:spcAft>
                <a:spcPts val="0"/>
              </a:spcAft>
              <a:buSzPts val="1100"/>
              <a:buChar char="●"/>
            </a:pPr>
            <a:r>
              <a:rPr lang="en-US" dirty="0"/>
              <a:t>This shows that the internal registers were written by these values for these address.</a:t>
            </a:r>
            <a:endParaRPr dirty="0"/>
          </a:p>
          <a:p>
            <a:pPr marL="457200" lvl="0" indent="-298450" algn="l" rtl="0">
              <a:spcBef>
                <a:spcPts val="0"/>
              </a:spcBef>
              <a:spcAft>
                <a:spcPts val="0"/>
              </a:spcAft>
              <a:buSzPts val="1100"/>
              <a:buChar char="●"/>
            </a:pPr>
            <a:r>
              <a:rPr lang="en-US" dirty="0"/>
              <a:t>This here shows, the registers being read correctly.</a:t>
            </a:r>
            <a:endParaRPr dirty="0"/>
          </a:p>
        </p:txBody>
      </p:sp>
      <p:sp>
        <p:nvSpPr>
          <p:cNvPr id="160" name="Google Shape;160;p10: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1"/>
          <p:cNvSpPr txBox="1">
            <a:spLocks noGrp="1"/>
          </p:cNvSpPr>
          <p:nvPr>
            <p:ph type="title" hasCustomPrompt="1"/>
          </p:nvPr>
        </p:nvSpPr>
        <p:spPr>
          <a:xfrm>
            <a:off x="311700" y="991475"/>
            <a:ext cx="8520600" cy="1917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0"/>
              <a:buNone/>
              <a:defRPr sz="14000" b="1"/>
            </a:lvl1pPr>
            <a:lvl2pPr lvl="1" algn="ctr">
              <a:lnSpc>
                <a:spcPct val="100000"/>
              </a:lnSpc>
              <a:spcBef>
                <a:spcPts val="0"/>
              </a:spcBef>
              <a:spcAft>
                <a:spcPts val="0"/>
              </a:spcAft>
              <a:buSzPts val="14000"/>
              <a:buNone/>
              <a:defRPr sz="14000" b="1"/>
            </a:lvl2pPr>
            <a:lvl3pPr lvl="2" algn="ctr">
              <a:lnSpc>
                <a:spcPct val="100000"/>
              </a:lnSpc>
              <a:spcBef>
                <a:spcPts val="0"/>
              </a:spcBef>
              <a:spcAft>
                <a:spcPts val="0"/>
              </a:spcAft>
              <a:buSzPts val="14000"/>
              <a:buNone/>
              <a:defRPr sz="14000" b="1"/>
            </a:lvl3pPr>
            <a:lvl4pPr lvl="3" algn="ctr">
              <a:lnSpc>
                <a:spcPct val="100000"/>
              </a:lnSpc>
              <a:spcBef>
                <a:spcPts val="0"/>
              </a:spcBef>
              <a:spcAft>
                <a:spcPts val="0"/>
              </a:spcAft>
              <a:buSzPts val="14000"/>
              <a:buNone/>
              <a:defRPr sz="14000" b="1"/>
            </a:lvl4pPr>
            <a:lvl5pPr lvl="4" algn="ctr">
              <a:lnSpc>
                <a:spcPct val="100000"/>
              </a:lnSpc>
              <a:spcBef>
                <a:spcPts val="0"/>
              </a:spcBef>
              <a:spcAft>
                <a:spcPts val="0"/>
              </a:spcAft>
              <a:buSzPts val="14000"/>
              <a:buNone/>
              <a:defRPr sz="14000" b="1"/>
            </a:lvl5pPr>
            <a:lvl6pPr lvl="5" algn="ctr">
              <a:lnSpc>
                <a:spcPct val="100000"/>
              </a:lnSpc>
              <a:spcBef>
                <a:spcPts val="0"/>
              </a:spcBef>
              <a:spcAft>
                <a:spcPts val="0"/>
              </a:spcAft>
              <a:buSzPts val="14000"/>
              <a:buNone/>
              <a:defRPr sz="14000" b="1"/>
            </a:lvl6pPr>
            <a:lvl7pPr lvl="6" algn="ctr">
              <a:lnSpc>
                <a:spcPct val="100000"/>
              </a:lnSpc>
              <a:spcBef>
                <a:spcPts val="0"/>
              </a:spcBef>
              <a:spcAft>
                <a:spcPts val="0"/>
              </a:spcAft>
              <a:buSzPts val="14000"/>
              <a:buNone/>
              <a:defRPr sz="14000" b="1"/>
            </a:lvl7pPr>
            <a:lvl8pPr lvl="7" algn="ctr">
              <a:lnSpc>
                <a:spcPct val="100000"/>
              </a:lnSpc>
              <a:spcBef>
                <a:spcPts val="0"/>
              </a:spcBef>
              <a:spcAft>
                <a:spcPts val="0"/>
              </a:spcAft>
              <a:buSzPts val="14000"/>
              <a:buNone/>
              <a:defRPr sz="14000" b="1"/>
            </a:lvl8pPr>
            <a:lvl9pPr lvl="8" algn="ctr">
              <a:lnSpc>
                <a:spcPct val="100000"/>
              </a:lnSpc>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 name="Google Shape;17;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cxnSp>
        <p:nvCxnSpPr>
          <p:cNvPr id="20" name="Google Shape;20;p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21" name="Google Shape;21;p4"/>
          <p:cNvSpPr txBox="1">
            <a:spLocks noGrp="1"/>
          </p:cNvSpPr>
          <p:nvPr>
            <p:ph type="title"/>
          </p:nvPr>
        </p:nvSpPr>
        <p:spPr>
          <a:xfrm>
            <a:off x="510450" y="2057400"/>
            <a:ext cx="8123100" cy="778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mit-ll/CEP"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mit-ll/CE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a:stretch/>
        </p:blipFill>
        <p:spPr>
          <a:xfrm>
            <a:off x="0" y="-200956"/>
            <a:ext cx="9144000" cy="4049056"/>
          </a:xfrm>
          <a:prstGeom prst="rect">
            <a:avLst/>
          </a:prstGeom>
          <a:noFill/>
          <a:ln>
            <a:noFill/>
          </a:ln>
        </p:spPr>
      </p:pic>
      <p:sp>
        <p:nvSpPr>
          <p:cNvPr id="60" name="Google Shape;60;p13"/>
          <p:cNvSpPr txBox="1">
            <a:spLocks noGrp="1"/>
          </p:cNvSpPr>
          <p:nvPr>
            <p:ph type="ctrTitle"/>
          </p:nvPr>
        </p:nvSpPr>
        <p:spPr>
          <a:xfrm>
            <a:off x="495475" y="3014350"/>
            <a:ext cx="8123100" cy="15885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800"/>
              <a:buNone/>
            </a:pPr>
            <a:r>
              <a:rPr lang="en-US"/>
              <a:t>SoC Security</a:t>
            </a:r>
            <a:endParaRPr/>
          </a:p>
        </p:txBody>
      </p:sp>
      <p:sp>
        <p:nvSpPr>
          <p:cNvPr id="61" name="Google Shape;61;p13"/>
          <p:cNvSpPr txBox="1">
            <a:spLocks noGrp="1"/>
          </p:cNvSpPr>
          <p:nvPr>
            <p:ph type="subTitle" idx="1"/>
          </p:nvPr>
        </p:nvSpPr>
        <p:spPr>
          <a:xfrm>
            <a:off x="292875" y="4513488"/>
            <a:ext cx="8123100" cy="630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400"/>
              <a:buNone/>
            </a:pPr>
            <a:r>
              <a:rPr lang="en-US"/>
              <a:t>Mahima Rathore | Richa Pallavi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547275" y="191625"/>
            <a:ext cx="8244300" cy="971400"/>
          </a:xfrm>
          <a:prstGeom prst="rect">
            <a:avLst/>
          </a:prstGeom>
          <a:noFill/>
          <a:ln>
            <a:noFill/>
          </a:ln>
        </p:spPr>
        <p:txBody>
          <a:bodyPr spcFirstLastPara="1" wrap="square" lIns="91425" tIns="91425" rIns="91425" bIns="91425" anchor="t" anchorCtr="0">
            <a:noAutofit/>
          </a:bodyPr>
          <a:lstStyle/>
          <a:p>
            <a:pPr marL="50800" lvl="0" indent="0" algn="l" rtl="0">
              <a:lnSpc>
                <a:spcPct val="100000"/>
              </a:lnSpc>
              <a:spcBef>
                <a:spcPts val="0"/>
              </a:spcBef>
              <a:spcAft>
                <a:spcPts val="0"/>
              </a:spcAft>
              <a:buSzPts val="2800"/>
              <a:buNone/>
            </a:pPr>
            <a:r>
              <a:rPr lang="en-US"/>
              <a:t>Step 1 – Register Development &amp; Register Access Mechanism</a:t>
            </a:r>
            <a:endParaRPr/>
          </a:p>
        </p:txBody>
      </p:sp>
      <p:grpSp>
        <p:nvGrpSpPr>
          <p:cNvPr id="145" name="Google Shape;145;p19"/>
          <p:cNvGrpSpPr/>
          <p:nvPr/>
        </p:nvGrpSpPr>
        <p:grpSpPr>
          <a:xfrm>
            <a:off x="1633261" y="1187699"/>
            <a:ext cx="5036633" cy="3141084"/>
            <a:chOff x="1404661" y="1263899"/>
            <a:chExt cx="5036633" cy="3141084"/>
          </a:xfrm>
        </p:grpSpPr>
        <p:sp>
          <p:nvSpPr>
            <p:cNvPr id="146" name="Google Shape;146;p19"/>
            <p:cNvSpPr/>
            <p:nvPr/>
          </p:nvSpPr>
          <p:spPr>
            <a:xfrm>
              <a:off x="3486294" y="1592483"/>
              <a:ext cx="2955000" cy="2812500"/>
            </a:xfrm>
            <a:prstGeom prst="rect">
              <a:avLst/>
            </a:prstGeom>
            <a:solidFill>
              <a:srgbClr val="09296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 name="Google Shape;147;p19"/>
            <p:cNvSpPr/>
            <p:nvPr/>
          </p:nvSpPr>
          <p:spPr>
            <a:xfrm rot="5400000">
              <a:off x="2854017" y="3338078"/>
              <a:ext cx="1416203" cy="178171"/>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AXI to WB Bridge</a:t>
              </a:r>
              <a:endParaRPr/>
            </a:p>
          </p:txBody>
        </p:sp>
        <p:sp>
          <p:nvSpPr>
            <p:cNvPr id="148" name="Google Shape;148;p19"/>
            <p:cNvSpPr/>
            <p:nvPr/>
          </p:nvSpPr>
          <p:spPr>
            <a:xfrm>
              <a:off x="5043669" y="2020648"/>
              <a:ext cx="1149000" cy="797400"/>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MD5 Core</a:t>
              </a:r>
              <a:endParaRPr/>
            </a:p>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Pancham</a:t>
              </a:r>
              <a:endParaRPr/>
            </a:p>
          </p:txBody>
        </p:sp>
        <p:sp>
          <p:nvSpPr>
            <p:cNvPr id="149" name="Google Shape;149;p19"/>
            <p:cNvSpPr/>
            <p:nvPr/>
          </p:nvSpPr>
          <p:spPr>
            <a:xfrm>
              <a:off x="3098701" y="3317949"/>
              <a:ext cx="360731" cy="251535"/>
            </a:xfrm>
            <a:prstGeom prst="rect">
              <a:avLst/>
            </a:prstGeom>
            <a:solidFill>
              <a:schemeClr val="lt1"/>
            </a:solid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Arial"/>
                  <a:ea typeface="Arial"/>
                  <a:cs typeface="Arial"/>
                  <a:sym typeface="Arial"/>
                </a:rPr>
                <a:t>S</a:t>
              </a:r>
              <a:endParaRPr/>
            </a:p>
          </p:txBody>
        </p:sp>
        <p:cxnSp>
          <p:nvCxnSpPr>
            <p:cNvPr id="150" name="Google Shape;150;p19"/>
            <p:cNvCxnSpPr/>
            <p:nvPr/>
          </p:nvCxnSpPr>
          <p:spPr>
            <a:xfrm>
              <a:off x="2488631" y="3443716"/>
              <a:ext cx="568296" cy="0"/>
            </a:xfrm>
            <a:prstGeom prst="straightConnector1">
              <a:avLst/>
            </a:prstGeom>
            <a:noFill/>
            <a:ln w="9525" cap="flat" cmpd="sng">
              <a:solidFill>
                <a:srgbClr val="323442"/>
              </a:solidFill>
              <a:prstDash val="solid"/>
              <a:round/>
              <a:headEnd type="triangle" w="med" len="med"/>
              <a:tailEnd type="triangle" w="med" len="med"/>
            </a:ln>
          </p:spPr>
        </p:cxnSp>
        <p:cxnSp>
          <p:nvCxnSpPr>
            <p:cNvPr id="151" name="Google Shape;151;p19"/>
            <p:cNvCxnSpPr/>
            <p:nvPr/>
          </p:nvCxnSpPr>
          <p:spPr>
            <a:xfrm>
              <a:off x="2445985" y="3105149"/>
              <a:ext cx="0" cy="677133"/>
            </a:xfrm>
            <a:prstGeom prst="straightConnector1">
              <a:avLst/>
            </a:prstGeom>
            <a:noFill/>
            <a:ln w="34925" cap="flat" cmpd="sng">
              <a:solidFill>
                <a:srgbClr val="272933"/>
              </a:solidFill>
              <a:prstDash val="solid"/>
              <a:round/>
              <a:headEnd type="none" w="sm" len="sm"/>
              <a:tailEnd type="none" w="sm" len="sm"/>
            </a:ln>
          </p:spPr>
        </p:cxnSp>
        <p:sp>
          <p:nvSpPr>
            <p:cNvPr id="152" name="Google Shape;152;p19"/>
            <p:cNvSpPr txBox="1"/>
            <p:nvPr/>
          </p:nvSpPr>
          <p:spPr>
            <a:xfrm>
              <a:off x="1404661" y="3201912"/>
              <a:ext cx="96124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AXI4 Lite Interface</a:t>
              </a:r>
              <a:endParaRPr/>
            </a:p>
          </p:txBody>
        </p:sp>
        <p:sp>
          <p:nvSpPr>
            <p:cNvPr id="153" name="Google Shape;153;p19"/>
            <p:cNvSpPr txBox="1"/>
            <p:nvPr/>
          </p:nvSpPr>
          <p:spPr>
            <a:xfrm>
              <a:off x="4295218" y="1263899"/>
              <a:ext cx="1802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MD5 Top Wrapper</a:t>
              </a:r>
              <a:endParaRPr/>
            </a:p>
          </p:txBody>
        </p:sp>
        <p:sp>
          <p:nvSpPr>
            <p:cNvPr id="154" name="Google Shape;154;p19"/>
            <p:cNvSpPr/>
            <p:nvPr/>
          </p:nvSpPr>
          <p:spPr>
            <a:xfrm>
              <a:off x="4288804" y="3045071"/>
              <a:ext cx="754865" cy="797292"/>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MD5 Registers</a:t>
              </a:r>
              <a:endParaRPr/>
            </a:p>
          </p:txBody>
        </p:sp>
        <p:sp>
          <p:nvSpPr>
            <p:cNvPr id="155" name="Google Shape;155;p19"/>
            <p:cNvSpPr/>
            <p:nvPr/>
          </p:nvSpPr>
          <p:spPr>
            <a:xfrm>
              <a:off x="5060367" y="3045071"/>
              <a:ext cx="1219018" cy="797292"/>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 Configurable access control</a:t>
              </a:r>
              <a:endParaRPr/>
            </a:p>
          </p:txBody>
        </p:sp>
        <p:cxnSp>
          <p:nvCxnSpPr>
            <p:cNvPr id="156" name="Google Shape;156;p19"/>
            <p:cNvCxnSpPr/>
            <p:nvPr/>
          </p:nvCxnSpPr>
          <p:spPr>
            <a:xfrm>
              <a:off x="3651204" y="3460839"/>
              <a:ext cx="637600" cy="0"/>
            </a:xfrm>
            <a:prstGeom prst="straightConnector1">
              <a:avLst/>
            </a:prstGeom>
            <a:noFill/>
            <a:ln w="9525" cap="flat" cmpd="sng">
              <a:solidFill>
                <a:srgbClr val="BFBFBF"/>
              </a:solidFill>
              <a:prstDash val="solid"/>
              <a:round/>
              <a:headEnd type="triangle" w="med" len="med"/>
              <a:tailEnd type="triangle" w="med" len="med"/>
            </a:ln>
          </p:spPr>
        </p:cxnSp>
      </p:grpSp>
      <p:sp>
        <p:nvSpPr>
          <p:cNvPr id="157" name="Google Shape;157;p19"/>
          <p:cNvSpPr txBox="1"/>
          <p:nvPr/>
        </p:nvSpPr>
        <p:spPr>
          <a:xfrm>
            <a:off x="3389975" y="4566675"/>
            <a:ext cx="4199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t>* MD5/Pancham  = Hardware Accelerator Core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Register Access Waveform </a:t>
            </a:r>
            <a:endParaRPr/>
          </a:p>
        </p:txBody>
      </p:sp>
      <p:pic>
        <p:nvPicPr>
          <p:cNvPr id="163" name="Google Shape;163;p20"/>
          <p:cNvPicPr preferRelativeResize="0"/>
          <p:nvPr/>
        </p:nvPicPr>
        <p:blipFill>
          <a:blip r:embed="rId4">
            <a:alphaModFix/>
          </a:blip>
          <a:stretch>
            <a:fillRect/>
          </a:stretch>
        </p:blipFill>
        <p:spPr>
          <a:xfrm>
            <a:off x="152400" y="1170125"/>
            <a:ext cx="8839201" cy="3568916"/>
          </a:xfrm>
          <a:prstGeom prst="rect">
            <a:avLst/>
          </a:prstGeom>
          <a:noFill/>
          <a:ln>
            <a:noFill/>
          </a:ln>
        </p:spPr>
      </p:pic>
      <p:sp>
        <p:nvSpPr>
          <p:cNvPr id="164" name="Google Shape;164;p20"/>
          <p:cNvSpPr/>
          <p:nvPr/>
        </p:nvSpPr>
        <p:spPr>
          <a:xfrm>
            <a:off x="3259025" y="2383300"/>
            <a:ext cx="3281100" cy="8535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a:off x="6163550" y="3671900"/>
            <a:ext cx="2424600" cy="4887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a:spLocks noGrp="1"/>
          </p:cNvSpPr>
          <p:nvPr>
            <p:ph type="title"/>
          </p:nvPr>
        </p:nvSpPr>
        <p:spPr>
          <a:xfrm>
            <a:off x="547274" y="191625"/>
            <a:ext cx="6310725" cy="572700"/>
          </a:xfrm>
          <a:prstGeom prst="rect">
            <a:avLst/>
          </a:prstGeom>
          <a:noFill/>
          <a:ln>
            <a:noFill/>
          </a:ln>
        </p:spPr>
        <p:txBody>
          <a:bodyPr spcFirstLastPara="1" wrap="square" lIns="91425" tIns="91425" rIns="91425" bIns="91425" anchor="t" anchorCtr="0">
            <a:noAutofit/>
          </a:bodyPr>
          <a:lstStyle/>
          <a:p>
            <a:pPr marL="50800" lvl="0" indent="0" algn="l" rtl="0">
              <a:lnSpc>
                <a:spcPct val="100000"/>
              </a:lnSpc>
              <a:spcBef>
                <a:spcPts val="0"/>
              </a:spcBef>
              <a:spcAft>
                <a:spcPts val="0"/>
              </a:spcAft>
              <a:buSzPts val="2800"/>
              <a:buNone/>
            </a:pPr>
            <a:r>
              <a:rPr lang="en-US"/>
              <a:t>Step 2 – Processor &amp; MD5 Interaction</a:t>
            </a:r>
            <a:endParaRPr/>
          </a:p>
        </p:txBody>
      </p:sp>
      <p:pic>
        <p:nvPicPr>
          <p:cNvPr id="171" name="Google Shape;171;p21"/>
          <p:cNvPicPr preferRelativeResize="0"/>
          <p:nvPr/>
        </p:nvPicPr>
        <p:blipFill rotWithShape="1">
          <a:blip r:embed="rId4">
            <a:alphaModFix/>
          </a:blip>
          <a:srcRect/>
          <a:stretch/>
        </p:blipFill>
        <p:spPr>
          <a:xfrm>
            <a:off x="777337" y="1173511"/>
            <a:ext cx="3556000" cy="2870200"/>
          </a:xfrm>
          <a:prstGeom prst="rect">
            <a:avLst/>
          </a:prstGeom>
          <a:noFill/>
          <a:ln>
            <a:noFill/>
          </a:ln>
        </p:spPr>
      </p:pic>
      <p:cxnSp>
        <p:nvCxnSpPr>
          <p:cNvPr id="172" name="Google Shape;172;p21"/>
          <p:cNvCxnSpPr/>
          <p:nvPr/>
        </p:nvCxnSpPr>
        <p:spPr>
          <a:xfrm>
            <a:off x="4333337" y="1619075"/>
            <a:ext cx="301500" cy="0"/>
          </a:xfrm>
          <a:prstGeom prst="straightConnector1">
            <a:avLst/>
          </a:prstGeom>
          <a:noFill/>
          <a:ln w="34925" cap="flat" cmpd="sng">
            <a:solidFill>
              <a:srgbClr val="272933"/>
            </a:solidFill>
            <a:prstDash val="solid"/>
            <a:round/>
            <a:headEnd type="none" w="sm" len="sm"/>
            <a:tailEnd type="none" w="sm" len="sm"/>
          </a:ln>
        </p:spPr>
      </p:cxnSp>
      <p:sp>
        <p:nvSpPr>
          <p:cNvPr id="173" name="Google Shape;173;p21"/>
          <p:cNvSpPr txBox="1"/>
          <p:nvPr/>
        </p:nvSpPr>
        <p:spPr>
          <a:xfrm>
            <a:off x="3868827" y="1325889"/>
            <a:ext cx="1688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AXI4 Lite Interface</a:t>
            </a:r>
            <a:endParaRPr/>
          </a:p>
        </p:txBody>
      </p:sp>
      <p:sp>
        <p:nvSpPr>
          <p:cNvPr id="174" name="Google Shape;174;p21"/>
          <p:cNvSpPr txBox="1"/>
          <p:nvPr/>
        </p:nvSpPr>
        <p:spPr>
          <a:xfrm>
            <a:off x="5503550" y="4234375"/>
            <a:ext cx="3181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t>* MD5 = Hardware Accelerator Core</a:t>
            </a:r>
            <a:endParaRPr/>
          </a:p>
        </p:txBody>
      </p:sp>
      <p:sp>
        <p:nvSpPr>
          <p:cNvPr id="175" name="Google Shape;175;p21"/>
          <p:cNvSpPr/>
          <p:nvPr/>
        </p:nvSpPr>
        <p:spPr>
          <a:xfrm>
            <a:off x="5574086" y="1901637"/>
            <a:ext cx="2690370" cy="1851057"/>
          </a:xfrm>
          <a:prstGeom prst="rect">
            <a:avLst/>
          </a:prstGeom>
          <a:solidFill>
            <a:srgbClr val="09296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1"/>
          <p:cNvSpPr/>
          <p:nvPr/>
        </p:nvSpPr>
        <p:spPr>
          <a:xfrm rot="5400000">
            <a:off x="5064987" y="3064998"/>
            <a:ext cx="1196774" cy="178556"/>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AXI to WB Bridge</a:t>
            </a:r>
            <a:endParaRPr/>
          </a:p>
        </p:txBody>
      </p:sp>
      <p:sp>
        <p:nvSpPr>
          <p:cNvPr id="177" name="Google Shape;177;p21"/>
          <p:cNvSpPr/>
          <p:nvPr/>
        </p:nvSpPr>
        <p:spPr>
          <a:xfrm>
            <a:off x="6948479" y="1951826"/>
            <a:ext cx="1151298" cy="673803"/>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MD5 Core</a:t>
            </a:r>
            <a:endParaRPr/>
          </a:p>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Pancham</a:t>
            </a:r>
            <a:endParaRPr/>
          </a:p>
        </p:txBody>
      </p:sp>
      <p:sp>
        <p:nvSpPr>
          <p:cNvPr id="178" name="Google Shape;178;p21"/>
          <p:cNvSpPr/>
          <p:nvPr/>
        </p:nvSpPr>
        <p:spPr>
          <a:xfrm>
            <a:off x="5199971" y="3048145"/>
            <a:ext cx="361321" cy="212433"/>
          </a:xfrm>
          <a:prstGeom prst="rect">
            <a:avLst/>
          </a:prstGeom>
          <a:solidFill>
            <a:schemeClr val="lt1"/>
          </a:solid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Arial"/>
                <a:ea typeface="Arial"/>
                <a:cs typeface="Arial"/>
                <a:sym typeface="Arial"/>
              </a:rPr>
              <a:t>S</a:t>
            </a:r>
            <a:endParaRPr/>
          </a:p>
        </p:txBody>
      </p:sp>
      <p:cxnSp>
        <p:nvCxnSpPr>
          <p:cNvPr id="179" name="Google Shape;179;p21"/>
          <p:cNvCxnSpPr/>
          <p:nvPr/>
        </p:nvCxnSpPr>
        <p:spPr>
          <a:xfrm>
            <a:off x="4635049" y="3154293"/>
            <a:ext cx="569336" cy="0"/>
          </a:xfrm>
          <a:prstGeom prst="straightConnector1">
            <a:avLst/>
          </a:prstGeom>
          <a:noFill/>
          <a:ln w="9525" cap="flat" cmpd="sng">
            <a:solidFill>
              <a:srgbClr val="323442"/>
            </a:solidFill>
            <a:prstDash val="solid"/>
            <a:round/>
            <a:headEnd type="triangle" w="med" len="med"/>
            <a:tailEnd type="triangle" w="med" len="med"/>
          </a:ln>
        </p:spPr>
      </p:cxnSp>
      <p:cxnSp>
        <p:nvCxnSpPr>
          <p:cNvPr id="180" name="Google Shape;180;p21"/>
          <p:cNvCxnSpPr/>
          <p:nvPr/>
        </p:nvCxnSpPr>
        <p:spPr>
          <a:xfrm>
            <a:off x="4616199" y="1619077"/>
            <a:ext cx="21643" cy="1552180"/>
          </a:xfrm>
          <a:prstGeom prst="straightConnector1">
            <a:avLst/>
          </a:prstGeom>
          <a:noFill/>
          <a:ln w="34925" cap="flat" cmpd="sng">
            <a:solidFill>
              <a:srgbClr val="272933"/>
            </a:solidFill>
            <a:prstDash val="solid"/>
            <a:round/>
            <a:headEnd type="none" w="sm" len="sm"/>
            <a:tailEnd type="none" w="sm" len="sm"/>
          </a:ln>
        </p:spPr>
      </p:cxnSp>
      <p:sp>
        <p:nvSpPr>
          <p:cNvPr id="181" name="Google Shape;181;p21"/>
          <p:cNvSpPr/>
          <p:nvPr/>
        </p:nvSpPr>
        <p:spPr>
          <a:xfrm>
            <a:off x="6192104" y="2817463"/>
            <a:ext cx="756310" cy="673803"/>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MD5 Registers</a:t>
            </a:r>
            <a:endParaRPr/>
          </a:p>
        </p:txBody>
      </p:sp>
      <p:sp>
        <p:nvSpPr>
          <p:cNvPr id="182" name="Google Shape;182;p21"/>
          <p:cNvSpPr/>
          <p:nvPr/>
        </p:nvSpPr>
        <p:spPr>
          <a:xfrm>
            <a:off x="6965211" y="2817463"/>
            <a:ext cx="1221338" cy="673803"/>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 Configurable access control</a:t>
            </a:r>
            <a:endParaRPr/>
          </a:p>
        </p:txBody>
      </p:sp>
      <p:cxnSp>
        <p:nvCxnSpPr>
          <p:cNvPr id="183" name="Google Shape;183;p21"/>
          <p:cNvCxnSpPr/>
          <p:nvPr/>
        </p:nvCxnSpPr>
        <p:spPr>
          <a:xfrm rot="10800000" flipH="1">
            <a:off x="5752642" y="3168575"/>
            <a:ext cx="439477" cy="1014"/>
          </a:xfrm>
          <a:prstGeom prst="straightConnector1">
            <a:avLst/>
          </a:prstGeom>
          <a:noFill/>
          <a:ln w="9525" cap="flat" cmpd="sng">
            <a:solidFill>
              <a:srgbClr val="BFBFBF"/>
            </a:solidFill>
            <a:prstDash val="solid"/>
            <a:round/>
            <a:headEnd type="triangle" w="med" len="med"/>
            <a:tailEnd type="triangle" w="med" len="med"/>
          </a:ln>
        </p:spPr>
      </p:cxnSp>
      <p:sp>
        <p:nvSpPr>
          <p:cNvPr id="184" name="Google Shape;184;p21"/>
          <p:cNvSpPr/>
          <p:nvPr/>
        </p:nvSpPr>
        <p:spPr>
          <a:xfrm rot="-5400000">
            <a:off x="1919850" y="3129725"/>
            <a:ext cx="252900" cy="2199900"/>
          </a:xfrm>
          <a:prstGeom prst="leftBrace">
            <a:avLst>
              <a:gd name="adj1" fmla="val 50000"/>
              <a:gd name="adj2" fmla="val 5017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txBox="1"/>
          <p:nvPr/>
        </p:nvSpPr>
        <p:spPr>
          <a:xfrm>
            <a:off x="1037400" y="4339450"/>
            <a:ext cx="21630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solidFill>
                  <a:schemeClr val="dk2"/>
                </a:solidFill>
              </a:rPr>
              <a:t>Processor = Testbench </a:t>
            </a:r>
            <a:endParaRPr>
              <a:solidFill>
                <a:schemeClr val="dk2"/>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pic>
        <p:nvPicPr>
          <p:cNvPr id="190" name="Google Shape;190;p22"/>
          <p:cNvPicPr preferRelativeResize="0"/>
          <p:nvPr/>
        </p:nvPicPr>
        <p:blipFill>
          <a:blip r:embed="rId4">
            <a:alphaModFix/>
          </a:blip>
          <a:stretch>
            <a:fillRect/>
          </a:stretch>
        </p:blipFill>
        <p:spPr>
          <a:xfrm>
            <a:off x="585150" y="620800"/>
            <a:ext cx="7794701" cy="4378225"/>
          </a:xfrm>
          <a:prstGeom prst="rect">
            <a:avLst/>
          </a:prstGeom>
          <a:noFill/>
          <a:ln>
            <a:noFill/>
          </a:ln>
        </p:spPr>
      </p:pic>
      <p:sp>
        <p:nvSpPr>
          <p:cNvPr id="191" name="Google Shape;191;p22"/>
          <p:cNvSpPr txBox="1">
            <a:spLocks noGrp="1"/>
          </p:cNvSpPr>
          <p:nvPr>
            <p:ph type="title"/>
          </p:nvPr>
        </p:nvSpPr>
        <p:spPr>
          <a:xfrm>
            <a:off x="311700" y="48100"/>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AXI Lite Slave &amp; MD5 Interaction Waveform </a:t>
            </a:r>
            <a:endParaRPr/>
          </a:p>
        </p:txBody>
      </p:sp>
      <p:sp>
        <p:nvSpPr>
          <p:cNvPr id="192" name="Google Shape;192;p22"/>
          <p:cNvSpPr/>
          <p:nvPr/>
        </p:nvSpPr>
        <p:spPr>
          <a:xfrm>
            <a:off x="3826875" y="1442525"/>
            <a:ext cx="2766000" cy="3696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3817050" y="3097075"/>
            <a:ext cx="2766000" cy="7536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6211250" y="2107575"/>
            <a:ext cx="1917000" cy="3696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6211250" y="4262850"/>
            <a:ext cx="1917000" cy="5178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9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9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9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547274" y="191625"/>
            <a:ext cx="6802650" cy="572700"/>
          </a:xfrm>
          <a:prstGeom prst="rect">
            <a:avLst/>
          </a:prstGeom>
          <a:noFill/>
          <a:ln>
            <a:noFill/>
          </a:ln>
        </p:spPr>
        <p:txBody>
          <a:bodyPr spcFirstLastPara="1" wrap="square" lIns="91425" tIns="91425" rIns="91425" bIns="91425" anchor="t" anchorCtr="0">
            <a:noAutofit/>
          </a:bodyPr>
          <a:lstStyle/>
          <a:p>
            <a:pPr marL="50800" lvl="0" indent="0" algn="l" rtl="0">
              <a:lnSpc>
                <a:spcPct val="100000"/>
              </a:lnSpc>
              <a:spcBef>
                <a:spcPts val="0"/>
              </a:spcBef>
              <a:spcAft>
                <a:spcPts val="0"/>
              </a:spcAft>
              <a:buSzPts val="2800"/>
              <a:buNone/>
            </a:pPr>
            <a:r>
              <a:rPr lang="en-US"/>
              <a:t>Step 3 – AXI Master Development &amp; Master Activation</a:t>
            </a:r>
            <a:endParaRPr/>
          </a:p>
        </p:txBody>
      </p:sp>
      <p:sp>
        <p:nvSpPr>
          <p:cNvPr id="201" name="Google Shape;201;p23"/>
          <p:cNvSpPr/>
          <p:nvPr/>
        </p:nvSpPr>
        <p:spPr>
          <a:xfrm>
            <a:off x="3486294" y="1516283"/>
            <a:ext cx="2955015" cy="2951545"/>
          </a:xfrm>
          <a:prstGeom prst="rect">
            <a:avLst/>
          </a:prstGeom>
          <a:solidFill>
            <a:srgbClr val="09296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 name="Google Shape;202;p23"/>
          <p:cNvSpPr/>
          <p:nvPr/>
        </p:nvSpPr>
        <p:spPr>
          <a:xfrm rot="5400000">
            <a:off x="2854017" y="3338078"/>
            <a:ext cx="1416203" cy="178171"/>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AXI to WB Bridge</a:t>
            </a:r>
            <a:endParaRPr/>
          </a:p>
        </p:txBody>
      </p:sp>
      <p:sp>
        <p:nvSpPr>
          <p:cNvPr id="203" name="Google Shape;203;p23"/>
          <p:cNvSpPr/>
          <p:nvPr/>
        </p:nvSpPr>
        <p:spPr>
          <a:xfrm>
            <a:off x="5043669" y="1639648"/>
            <a:ext cx="1148996" cy="797292"/>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MD5 Core</a:t>
            </a:r>
            <a:endParaRPr/>
          </a:p>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Pancham</a:t>
            </a:r>
            <a:endParaRPr/>
          </a:p>
        </p:txBody>
      </p:sp>
      <p:sp>
        <p:nvSpPr>
          <p:cNvPr id="204" name="Google Shape;204;p23"/>
          <p:cNvSpPr/>
          <p:nvPr/>
        </p:nvSpPr>
        <p:spPr>
          <a:xfrm>
            <a:off x="3098701" y="3317949"/>
            <a:ext cx="360731" cy="251535"/>
          </a:xfrm>
          <a:prstGeom prst="rect">
            <a:avLst/>
          </a:prstGeom>
          <a:solidFill>
            <a:schemeClr val="lt1"/>
          </a:solid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Arial"/>
                <a:ea typeface="Arial"/>
                <a:cs typeface="Arial"/>
                <a:sym typeface="Arial"/>
              </a:rPr>
              <a:t>S</a:t>
            </a:r>
            <a:endParaRPr/>
          </a:p>
        </p:txBody>
      </p:sp>
      <p:cxnSp>
        <p:nvCxnSpPr>
          <p:cNvPr id="205" name="Google Shape;205;p23"/>
          <p:cNvCxnSpPr/>
          <p:nvPr/>
        </p:nvCxnSpPr>
        <p:spPr>
          <a:xfrm>
            <a:off x="2488631" y="3443716"/>
            <a:ext cx="568296" cy="0"/>
          </a:xfrm>
          <a:prstGeom prst="straightConnector1">
            <a:avLst/>
          </a:prstGeom>
          <a:noFill/>
          <a:ln w="9525" cap="flat" cmpd="sng">
            <a:solidFill>
              <a:srgbClr val="323442"/>
            </a:solidFill>
            <a:prstDash val="solid"/>
            <a:round/>
            <a:headEnd type="triangle" w="med" len="med"/>
            <a:tailEnd type="triangle" w="med" len="med"/>
          </a:ln>
        </p:spPr>
      </p:cxnSp>
      <p:cxnSp>
        <p:nvCxnSpPr>
          <p:cNvPr id="206" name="Google Shape;206;p23"/>
          <p:cNvCxnSpPr/>
          <p:nvPr/>
        </p:nvCxnSpPr>
        <p:spPr>
          <a:xfrm>
            <a:off x="2445985" y="3105149"/>
            <a:ext cx="0" cy="677133"/>
          </a:xfrm>
          <a:prstGeom prst="straightConnector1">
            <a:avLst/>
          </a:prstGeom>
          <a:noFill/>
          <a:ln w="34925" cap="flat" cmpd="sng">
            <a:solidFill>
              <a:srgbClr val="272933"/>
            </a:solidFill>
            <a:prstDash val="solid"/>
            <a:round/>
            <a:headEnd type="none" w="sm" len="sm"/>
            <a:tailEnd type="none" w="sm" len="sm"/>
          </a:ln>
        </p:spPr>
      </p:cxnSp>
      <p:sp>
        <p:nvSpPr>
          <p:cNvPr id="207" name="Google Shape;207;p23"/>
          <p:cNvSpPr txBox="1"/>
          <p:nvPr/>
        </p:nvSpPr>
        <p:spPr>
          <a:xfrm>
            <a:off x="1404661" y="3201912"/>
            <a:ext cx="961248" cy="5232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AXI4 Lite Interface</a:t>
            </a:r>
            <a:endParaRPr/>
          </a:p>
        </p:txBody>
      </p:sp>
      <p:sp>
        <p:nvSpPr>
          <p:cNvPr id="208" name="Google Shape;208;p23"/>
          <p:cNvSpPr txBox="1"/>
          <p:nvPr/>
        </p:nvSpPr>
        <p:spPr>
          <a:xfrm>
            <a:off x="4295218" y="1111499"/>
            <a:ext cx="180267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MD5 Top Wrapper</a:t>
            </a:r>
            <a:endParaRPr/>
          </a:p>
        </p:txBody>
      </p:sp>
      <p:sp>
        <p:nvSpPr>
          <p:cNvPr id="209" name="Google Shape;209;p23"/>
          <p:cNvSpPr/>
          <p:nvPr/>
        </p:nvSpPr>
        <p:spPr>
          <a:xfrm>
            <a:off x="4288804" y="3045071"/>
            <a:ext cx="754865" cy="797292"/>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MD5 Registers</a:t>
            </a:r>
            <a:endParaRPr/>
          </a:p>
        </p:txBody>
      </p:sp>
      <p:sp>
        <p:nvSpPr>
          <p:cNvPr id="210" name="Google Shape;210;p23"/>
          <p:cNvSpPr/>
          <p:nvPr/>
        </p:nvSpPr>
        <p:spPr>
          <a:xfrm>
            <a:off x="5060367" y="3045071"/>
            <a:ext cx="1219018" cy="797292"/>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 Configurable access control</a:t>
            </a:r>
            <a:endParaRPr/>
          </a:p>
        </p:txBody>
      </p:sp>
      <p:cxnSp>
        <p:nvCxnSpPr>
          <p:cNvPr id="211" name="Google Shape;211;p23"/>
          <p:cNvCxnSpPr/>
          <p:nvPr/>
        </p:nvCxnSpPr>
        <p:spPr>
          <a:xfrm>
            <a:off x="3651204" y="3460839"/>
            <a:ext cx="637600" cy="0"/>
          </a:xfrm>
          <a:prstGeom prst="straightConnector1">
            <a:avLst/>
          </a:prstGeom>
          <a:noFill/>
          <a:ln w="9525" cap="flat" cmpd="sng">
            <a:solidFill>
              <a:srgbClr val="BFBFBF"/>
            </a:solidFill>
            <a:prstDash val="solid"/>
            <a:round/>
            <a:headEnd type="triangle" w="med" len="med"/>
            <a:tailEnd type="triangle" w="med" len="med"/>
          </a:ln>
        </p:spPr>
      </p:cxnSp>
      <p:sp>
        <p:nvSpPr>
          <p:cNvPr id="212" name="Google Shape;212;p23"/>
          <p:cNvSpPr/>
          <p:nvPr/>
        </p:nvSpPr>
        <p:spPr>
          <a:xfrm>
            <a:off x="5437801" y="2436940"/>
            <a:ext cx="360731" cy="251535"/>
          </a:xfrm>
          <a:prstGeom prst="rect">
            <a:avLst/>
          </a:prstGeom>
          <a:solidFill>
            <a:srgbClr val="F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a:t>
            </a:r>
            <a:endParaRPr/>
          </a:p>
        </p:txBody>
      </p:sp>
      <p:sp>
        <p:nvSpPr>
          <p:cNvPr id="213" name="Google Shape;213;p23"/>
          <p:cNvSpPr/>
          <p:nvPr/>
        </p:nvSpPr>
        <p:spPr>
          <a:xfrm>
            <a:off x="5426926" y="4200514"/>
            <a:ext cx="360731" cy="251535"/>
          </a:xfrm>
          <a:prstGeom prst="rect">
            <a:avLst/>
          </a:prstGeom>
          <a:solidFill>
            <a:srgbClr val="F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a:t>
            </a:r>
            <a:endParaRPr/>
          </a:p>
        </p:txBody>
      </p:sp>
      <p:cxnSp>
        <p:nvCxnSpPr>
          <p:cNvPr id="214" name="Google Shape;214;p23"/>
          <p:cNvCxnSpPr/>
          <p:nvPr/>
        </p:nvCxnSpPr>
        <p:spPr>
          <a:xfrm>
            <a:off x="5618166" y="2688475"/>
            <a:ext cx="0" cy="350263"/>
          </a:xfrm>
          <a:prstGeom prst="straightConnector1">
            <a:avLst/>
          </a:prstGeom>
          <a:noFill/>
          <a:ln w="9525" cap="flat" cmpd="sng">
            <a:solidFill>
              <a:srgbClr val="BFBFBF"/>
            </a:solidFill>
            <a:prstDash val="solid"/>
            <a:round/>
            <a:headEnd type="triangle" w="med" len="med"/>
            <a:tailEnd type="triangle" w="med" len="med"/>
          </a:ln>
        </p:spPr>
      </p:cxnSp>
      <p:cxnSp>
        <p:nvCxnSpPr>
          <p:cNvPr id="215" name="Google Shape;215;p23"/>
          <p:cNvCxnSpPr/>
          <p:nvPr/>
        </p:nvCxnSpPr>
        <p:spPr>
          <a:xfrm>
            <a:off x="5607291" y="3831302"/>
            <a:ext cx="0" cy="350263"/>
          </a:xfrm>
          <a:prstGeom prst="straightConnector1">
            <a:avLst/>
          </a:prstGeom>
          <a:noFill/>
          <a:ln w="9525" cap="flat" cmpd="sng">
            <a:solidFill>
              <a:srgbClr val="BFBFBF"/>
            </a:solidFill>
            <a:prstDash val="solid"/>
            <a:round/>
            <a:headEnd type="triangl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4"/>
          <p:cNvSpPr txBox="1">
            <a:spLocks noGrp="1"/>
          </p:cNvSpPr>
          <p:nvPr>
            <p:ph type="title"/>
          </p:nvPr>
        </p:nvSpPr>
        <p:spPr>
          <a:xfrm>
            <a:off x="391150" y="838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Waveform</a:t>
            </a:r>
            <a:endParaRPr/>
          </a:p>
        </p:txBody>
      </p:sp>
      <p:pic>
        <p:nvPicPr>
          <p:cNvPr id="221" name="Google Shape;221;p24"/>
          <p:cNvPicPr preferRelativeResize="0"/>
          <p:nvPr/>
        </p:nvPicPr>
        <p:blipFill>
          <a:blip r:embed="rId4">
            <a:alphaModFix/>
          </a:blip>
          <a:stretch>
            <a:fillRect/>
          </a:stretch>
        </p:blipFill>
        <p:spPr>
          <a:xfrm>
            <a:off x="228600" y="722400"/>
            <a:ext cx="8308576" cy="4268700"/>
          </a:xfrm>
          <a:prstGeom prst="rect">
            <a:avLst/>
          </a:prstGeom>
          <a:noFill/>
          <a:ln>
            <a:noFill/>
          </a:ln>
        </p:spPr>
      </p:pic>
      <p:sp>
        <p:nvSpPr>
          <p:cNvPr id="222" name="Google Shape;222;p24"/>
          <p:cNvSpPr/>
          <p:nvPr/>
        </p:nvSpPr>
        <p:spPr>
          <a:xfrm>
            <a:off x="3170600" y="1084875"/>
            <a:ext cx="2424600" cy="10731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p:nvPr/>
        </p:nvSpPr>
        <p:spPr>
          <a:xfrm>
            <a:off x="6044350" y="2157975"/>
            <a:ext cx="2218800" cy="14901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4"/>
          <p:cNvSpPr/>
          <p:nvPr/>
        </p:nvSpPr>
        <p:spPr>
          <a:xfrm>
            <a:off x="3981875" y="3648075"/>
            <a:ext cx="2968500" cy="4767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4"/>
          <p:cNvSpPr/>
          <p:nvPr/>
        </p:nvSpPr>
        <p:spPr>
          <a:xfrm>
            <a:off x="4754200" y="4053425"/>
            <a:ext cx="3459900" cy="4767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2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2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24"/>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5"/>
          <p:cNvSpPr txBox="1">
            <a:spLocks noGrp="1"/>
          </p:cNvSpPr>
          <p:nvPr>
            <p:ph type="title"/>
          </p:nvPr>
        </p:nvSpPr>
        <p:spPr>
          <a:xfrm>
            <a:off x="547273" y="191625"/>
            <a:ext cx="7288771" cy="572700"/>
          </a:xfrm>
          <a:prstGeom prst="rect">
            <a:avLst/>
          </a:prstGeom>
          <a:noFill/>
          <a:ln>
            <a:noFill/>
          </a:ln>
        </p:spPr>
        <p:txBody>
          <a:bodyPr spcFirstLastPara="1" wrap="square" lIns="91425" tIns="91425" rIns="91425" bIns="91425" anchor="t" anchorCtr="0">
            <a:noAutofit/>
          </a:bodyPr>
          <a:lstStyle/>
          <a:p>
            <a:pPr marL="50800" lvl="0" indent="0" algn="l" rtl="0">
              <a:lnSpc>
                <a:spcPct val="100000"/>
              </a:lnSpc>
              <a:spcBef>
                <a:spcPts val="0"/>
              </a:spcBef>
              <a:spcAft>
                <a:spcPts val="0"/>
              </a:spcAft>
              <a:buSzPts val="2800"/>
              <a:buNone/>
            </a:pPr>
            <a:r>
              <a:rPr lang="en-US"/>
              <a:t>Step 4 – AXI Master &amp; MD5 Core Interaction</a:t>
            </a:r>
            <a:endParaRPr/>
          </a:p>
        </p:txBody>
      </p:sp>
      <p:sp>
        <p:nvSpPr>
          <p:cNvPr id="231" name="Google Shape;231;p25"/>
          <p:cNvSpPr/>
          <p:nvPr/>
        </p:nvSpPr>
        <p:spPr>
          <a:xfrm>
            <a:off x="547273" y="1632030"/>
            <a:ext cx="2955015" cy="2951545"/>
          </a:xfrm>
          <a:prstGeom prst="rect">
            <a:avLst/>
          </a:prstGeom>
          <a:solidFill>
            <a:srgbClr val="09296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2" name="Google Shape;232;p25"/>
          <p:cNvSpPr/>
          <p:nvPr/>
        </p:nvSpPr>
        <p:spPr>
          <a:xfrm rot="5400000">
            <a:off x="-85004" y="3453825"/>
            <a:ext cx="1416203" cy="178171"/>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AXI to WB Bridge</a:t>
            </a:r>
            <a:endParaRPr/>
          </a:p>
        </p:txBody>
      </p:sp>
      <p:sp>
        <p:nvSpPr>
          <p:cNvPr id="233" name="Google Shape;233;p25"/>
          <p:cNvSpPr/>
          <p:nvPr/>
        </p:nvSpPr>
        <p:spPr>
          <a:xfrm>
            <a:off x="2104648" y="1755395"/>
            <a:ext cx="1148996" cy="797292"/>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MD5 Core</a:t>
            </a:r>
            <a:endParaRPr/>
          </a:p>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Pancham</a:t>
            </a:r>
            <a:endParaRPr/>
          </a:p>
        </p:txBody>
      </p:sp>
      <p:sp>
        <p:nvSpPr>
          <p:cNvPr id="234" name="Google Shape;234;p25"/>
          <p:cNvSpPr/>
          <p:nvPr/>
        </p:nvSpPr>
        <p:spPr>
          <a:xfrm>
            <a:off x="159680" y="3433696"/>
            <a:ext cx="360731" cy="251535"/>
          </a:xfrm>
          <a:prstGeom prst="rect">
            <a:avLst/>
          </a:prstGeom>
          <a:solidFill>
            <a:schemeClr val="lt1"/>
          </a:solid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Arial"/>
                <a:ea typeface="Arial"/>
                <a:cs typeface="Arial"/>
                <a:sym typeface="Arial"/>
              </a:rPr>
              <a:t>S</a:t>
            </a:r>
            <a:endParaRPr/>
          </a:p>
        </p:txBody>
      </p:sp>
      <p:sp>
        <p:nvSpPr>
          <p:cNvPr id="235" name="Google Shape;235;p25"/>
          <p:cNvSpPr txBox="1"/>
          <p:nvPr/>
        </p:nvSpPr>
        <p:spPr>
          <a:xfrm>
            <a:off x="1356197" y="1227246"/>
            <a:ext cx="1802671" cy="3077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MD5 Top Wrapper</a:t>
            </a:r>
            <a:endParaRPr/>
          </a:p>
        </p:txBody>
      </p:sp>
      <p:sp>
        <p:nvSpPr>
          <p:cNvPr id="236" name="Google Shape;236;p25"/>
          <p:cNvSpPr/>
          <p:nvPr/>
        </p:nvSpPr>
        <p:spPr>
          <a:xfrm>
            <a:off x="1349783" y="3160818"/>
            <a:ext cx="754865" cy="797292"/>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MD5 Registers</a:t>
            </a:r>
            <a:endParaRPr/>
          </a:p>
        </p:txBody>
      </p:sp>
      <p:sp>
        <p:nvSpPr>
          <p:cNvPr id="237" name="Google Shape;237;p25"/>
          <p:cNvSpPr/>
          <p:nvPr/>
        </p:nvSpPr>
        <p:spPr>
          <a:xfrm>
            <a:off x="2121346" y="3160818"/>
            <a:ext cx="1219018" cy="797292"/>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 Configurable access control</a:t>
            </a:r>
            <a:endParaRPr/>
          </a:p>
        </p:txBody>
      </p:sp>
      <p:cxnSp>
        <p:nvCxnSpPr>
          <p:cNvPr id="238" name="Google Shape;238;p25"/>
          <p:cNvCxnSpPr/>
          <p:nvPr/>
        </p:nvCxnSpPr>
        <p:spPr>
          <a:xfrm>
            <a:off x="712183" y="3576586"/>
            <a:ext cx="637600" cy="0"/>
          </a:xfrm>
          <a:prstGeom prst="straightConnector1">
            <a:avLst/>
          </a:prstGeom>
          <a:noFill/>
          <a:ln w="9525" cap="flat" cmpd="sng">
            <a:solidFill>
              <a:srgbClr val="BFBFBF"/>
            </a:solidFill>
            <a:prstDash val="solid"/>
            <a:round/>
            <a:headEnd type="triangle" w="med" len="med"/>
            <a:tailEnd type="triangle" w="med" len="med"/>
          </a:ln>
        </p:spPr>
      </p:cxnSp>
      <p:sp>
        <p:nvSpPr>
          <p:cNvPr id="239" name="Google Shape;239;p25"/>
          <p:cNvSpPr/>
          <p:nvPr/>
        </p:nvSpPr>
        <p:spPr>
          <a:xfrm>
            <a:off x="2498780" y="2552687"/>
            <a:ext cx="360731" cy="251535"/>
          </a:xfrm>
          <a:prstGeom prst="rect">
            <a:avLst/>
          </a:prstGeom>
          <a:solidFill>
            <a:srgbClr val="F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a:t>
            </a:r>
            <a:endParaRPr/>
          </a:p>
        </p:txBody>
      </p:sp>
      <p:sp>
        <p:nvSpPr>
          <p:cNvPr id="240" name="Google Shape;240;p25"/>
          <p:cNvSpPr/>
          <p:nvPr/>
        </p:nvSpPr>
        <p:spPr>
          <a:xfrm>
            <a:off x="2487905" y="4316261"/>
            <a:ext cx="360731" cy="251535"/>
          </a:xfrm>
          <a:prstGeom prst="rect">
            <a:avLst/>
          </a:prstGeom>
          <a:solidFill>
            <a:srgbClr val="F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a:t>
            </a:r>
            <a:endParaRPr/>
          </a:p>
        </p:txBody>
      </p:sp>
      <p:cxnSp>
        <p:nvCxnSpPr>
          <p:cNvPr id="241" name="Google Shape;241;p25"/>
          <p:cNvCxnSpPr/>
          <p:nvPr/>
        </p:nvCxnSpPr>
        <p:spPr>
          <a:xfrm>
            <a:off x="2679145" y="2804222"/>
            <a:ext cx="0" cy="350263"/>
          </a:xfrm>
          <a:prstGeom prst="straightConnector1">
            <a:avLst/>
          </a:prstGeom>
          <a:noFill/>
          <a:ln w="9525" cap="flat" cmpd="sng">
            <a:solidFill>
              <a:srgbClr val="BFBFBF"/>
            </a:solidFill>
            <a:prstDash val="solid"/>
            <a:round/>
            <a:headEnd type="triangle" w="med" len="med"/>
            <a:tailEnd type="triangle" w="med" len="med"/>
          </a:ln>
        </p:spPr>
      </p:cxnSp>
      <p:cxnSp>
        <p:nvCxnSpPr>
          <p:cNvPr id="242" name="Google Shape;242;p25"/>
          <p:cNvCxnSpPr/>
          <p:nvPr/>
        </p:nvCxnSpPr>
        <p:spPr>
          <a:xfrm>
            <a:off x="2668270" y="3947049"/>
            <a:ext cx="0" cy="350263"/>
          </a:xfrm>
          <a:prstGeom prst="straightConnector1">
            <a:avLst/>
          </a:prstGeom>
          <a:noFill/>
          <a:ln w="9525" cap="flat" cmpd="sng">
            <a:solidFill>
              <a:srgbClr val="BFBFBF"/>
            </a:solidFill>
            <a:prstDash val="solid"/>
            <a:round/>
            <a:headEnd type="triangle" w="med" len="med"/>
            <a:tailEnd type="triangle" w="med" len="med"/>
          </a:ln>
        </p:spPr>
      </p:cxnSp>
      <p:sp>
        <p:nvSpPr>
          <p:cNvPr id="243" name="Google Shape;243;p25"/>
          <p:cNvSpPr/>
          <p:nvPr/>
        </p:nvSpPr>
        <p:spPr>
          <a:xfrm>
            <a:off x="4953949" y="1535022"/>
            <a:ext cx="1802671" cy="1036728"/>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MD5 Core</a:t>
            </a:r>
            <a:endParaRPr/>
          </a:p>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Pancham</a:t>
            </a:r>
            <a:endParaRPr/>
          </a:p>
        </p:txBody>
      </p:sp>
      <p:sp>
        <p:nvSpPr>
          <p:cNvPr id="244" name="Google Shape;244;p25"/>
          <p:cNvSpPr/>
          <p:nvPr/>
        </p:nvSpPr>
        <p:spPr>
          <a:xfrm>
            <a:off x="5634160" y="3066124"/>
            <a:ext cx="401489" cy="367572"/>
          </a:xfrm>
          <a:prstGeom prst="rect">
            <a:avLst/>
          </a:prstGeom>
          <a:solidFill>
            <a:srgbClr val="F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a:t>
            </a:r>
            <a:endParaRPr/>
          </a:p>
        </p:txBody>
      </p:sp>
      <p:sp>
        <p:nvSpPr>
          <p:cNvPr id="245" name="Google Shape;245;p25"/>
          <p:cNvSpPr/>
          <p:nvPr/>
        </p:nvSpPr>
        <p:spPr>
          <a:xfrm>
            <a:off x="7255655" y="1938024"/>
            <a:ext cx="935313" cy="1732396"/>
          </a:xfrm>
          <a:prstGeom prst="rect">
            <a:avLst/>
          </a:prstGeom>
          <a:solidFill>
            <a:srgbClr val="09296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Tb</a:t>
            </a:r>
            <a:endParaRPr/>
          </a:p>
        </p:txBody>
      </p:sp>
      <p:cxnSp>
        <p:nvCxnSpPr>
          <p:cNvPr id="246" name="Google Shape;246;p25"/>
          <p:cNvCxnSpPr/>
          <p:nvPr/>
        </p:nvCxnSpPr>
        <p:spPr>
          <a:xfrm rot="10800000">
            <a:off x="5759266" y="2564472"/>
            <a:ext cx="0" cy="494374"/>
          </a:xfrm>
          <a:prstGeom prst="straightConnector1">
            <a:avLst/>
          </a:prstGeom>
          <a:noFill/>
          <a:ln w="9525" cap="flat" cmpd="sng">
            <a:solidFill>
              <a:srgbClr val="323442"/>
            </a:solidFill>
            <a:prstDash val="solid"/>
            <a:round/>
            <a:headEnd type="none" w="sm" len="sm"/>
            <a:tailEnd type="triangle" w="med" len="med"/>
          </a:ln>
        </p:spPr>
      </p:cxnSp>
      <p:cxnSp>
        <p:nvCxnSpPr>
          <p:cNvPr id="247" name="Google Shape;247;p25"/>
          <p:cNvCxnSpPr/>
          <p:nvPr/>
        </p:nvCxnSpPr>
        <p:spPr>
          <a:xfrm rot="10800000">
            <a:off x="5876941" y="2571750"/>
            <a:ext cx="0" cy="494374"/>
          </a:xfrm>
          <a:prstGeom prst="straightConnector1">
            <a:avLst/>
          </a:prstGeom>
          <a:noFill/>
          <a:ln w="9525" cap="flat" cmpd="sng">
            <a:solidFill>
              <a:srgbClr val="323442"/>
            </a:solidFill>
            <a:prstDash val="solid"/>
            <a:round/>
            <a:headEnd type="triangle" w="med" len="med"/>
            <a:tailEnd type="none" w="sm" len="sm"/>
          </a:ln>
        </p:spPr>
      </p:cxnSp>
      <p:sp>
        <p:nvSpPr>
          <p:cNvPr id="248" name="Google Shape;248;p25"/>
          <p:cNvSpPr/>
          <p:nvPr/>
        </p:nvSpPr>
        <p:spPr>
          <a:xfrm>
            <a:off x="7258406" y="3054549"/>
            <a:ext cx="363995" cy="379143"/>
          </a:xfrm>
          <a:prstGeom prst="rect">
            <a:avLst/>
          </a:prstGeom>
          <a:solidFill>
            <a:srgbClr val="F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a:t>
            </a:r>
            <a:endParaRPr/>
          </a:p>
        </p:txBody>
      </p:sp>
      <p:cxnSp>
        <p:nvCxnSpPr>
          <p:cNvPr id="249" name="Google Shape;249;p25"/>
          <p:cNvCxnSpPr/>
          <p:nvPr/>
        </p:nvCxnSpPr>
        <p:spPr>
          <a:xfrm>
            <a:off x="6035649" y="3199969"/>
            <a:ext cx="1220006" cy="0"/>
          </a:xfrm>
          <a:prstGeom prst="straightConnector1">
            <a:avLst/>
          </a:prstGeom>
          <a:noFill/>
          <a:ln w="9525" cap="flat" cmpd="sng">
            <a:solidFill>
              <a:srgbClr val="323442"/>
            </a:solidFill>
            <a:prstDash val="solid"/>
            <a:round/>
            <a:headEnd type="none" w="sm" len="sm"/>
            <a:tailEnd type="triangle" w="med" len="med"/>
          </a:ln>
        </p:spPr>
      </p:cxnSp>
      <p:cxnSp>
        <p:nvCxnSpPr>
          <p:cNvPr id="250" name="Google Shape;250;p25"/>
          <p:cNvCxnSpPr/>
          <p:nvPr/>
        </p:nvCxnSpPr>
        <p:spPr>
          <a:xfrm>
            <a:off x="6035649" y="3288803"/>
            <a:ext cx="1220006" cy="0"/>
          </a:xfrm>
          <a:prstGeom prst="straightConnector1">
            <a:avLst/>
          </a:prstGeom>
          <a:noFill/>
          <a:ln w="9525" cap="flat" cmpd="sng">
            <a:solidFill>
              <a:srgbClr val="323442"/>
            </a:solidFill>
            <a:prstDash val="solid"/>
            <a:round/>
            <a:headEnd type="triangle" w="med" len="med"/>
            <a:tailEnd type="none" w="sm" len="sm"/>
          </a:ln>
        </p:spPr>
      </p:cxnSp>
      <p:sp>
        <p:nvSpPr>
          <p:cNvPr id="251" name="Google Shape;251;p25"/>
          <p:cNvSpPr/>
          <p:nvPr/>
        </p:nvSpPr>
        <p:spPr>
          <a:xfrm>
            <a:off x="4745620" y="1381134"/>
            <a:ext cx="3646026" cy="2516895"/>
          </a:xfrm>
          <a:prstGeom prst="rect">
            <a:avLst/>
          </a:prstGeom>
          <a:noFill/>
          <a:ln w="25400" cap="flat" cmpd="sng">
            <a:solidFill>
              <a:srgbClr val="2F303C"/>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52" name="Google Shape;252;p25"/>
          <p:cNvCxnSpPr/>
          <p:nvPr/>
        </p:nvCxnSpPr>
        <p:spPr>
          <a:xfrm>
            <a:off x="3599727" y="2314937"/>
            <a:ext cx="972273" cy="237750"/>
          </a:xfrm>
          <a:prstGeom prst="straightConnector1">
            <a:avLst/>
          </a:prstGeom>
          <a:noFill/>
          <a:ln w="28575" cap="flat" cmpd="sng">
            <a:solidFill>
              <a:srgbClr val="323442"/>
            </a:solidFill>
            <a:prstDash val="solid"/>
            <a:round/>
            <a:headEnd type="none" w="sm" len="sm"/>
            <a:tailEnd type="stealth" w="lg" len="lg"/>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26"/>
          <p:cNvPicPr preferRelativeResize="0"/>
          <p:nvPr/>
        </p:nvPicPr>
        <p:blipFill>
          <a:blip r:embed="rId4">
            <a:alphaModFix/>
          </a:blip>
          <a:stretch>
            <a:fillRect/>
          </a:stretch>
        </p:blipFill>
        <p:spPr>
          <a:xfrm>
            <a:off x="173475" y="1185525"/>
            <a:ext cx="8863651" cy="3439375"/>
          </a:xfrm>
          <a:prstGeom prst="rect">
            <a:avLst/>
          </a:prstGeom>
          <a:noFill/>
          <a:ln>
            <a:noFill/>
          </a:ln>
        </p:spPr>
      </p:pic>
      <p:sp>
        <p:nvSpPr>
          <p:cNvPr id="258" name="Google Shape;258;p26"/>
          <p:cNvSpPr txBox="1">
            <a:spLocks noGrp="1"/>
          </p:cNvSpPr>
          <p:nvPr>
            <p:ph type="title"/>
          </p:nvPr>
        </p:nvSpPr>
        <p:spPr>
          <a:xfrm>
            <a:off x="276050" y="40347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Waveform</a:t>
            </a:r>
            <a:endParaRPr/>
          </a:p>
        </p:txBody>
      </p:sp>
      <p:sp>
        <p:nvSpPr>
          <p:cNvPr id="259" name="Google Shape;259;p26"/>
          <p:cNvSpPr/>
          <p:nvPr/>
        </p:nvSpPr>
        <p:spPr>
          <a:xfrm>
            <a:off x="1592525" y="1301125"/>
            <a:ext cx="1836600" cy="3387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6"/>
          <p:cNvSpPr/>
          <p:nvPr/>
        </p:nvSpPr>
        <p:spPr>
          <a:xfrm>
            <a:off x="4572000" y="2141425"/>
            <a:ext cx="1533900" cy="4665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6"/>
          <p:cNvSpPr/>
          <p:nvPr/>
        </p:nvSpPr>
        <p:spPr>
          <a:xfrm>
            <a:off x="6650550" y="3401550"/>
            <a:ext cx="1533900" cy="4665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6"/>
          <p:cNvSpPr/>
          <p:nvPr/>
        </p:nvSpPr>
        <p:spPr>
          <a:xfrm>
            <a:off x="1694725" y="3618250"/>
            <a:ext cx="1445100" cy="3387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6"/>
          <p:cNvSpPr/>
          <p:nvPr/>
        </p:nvSpPr>
        <p:spPr>
          <a:xfrm>
            <a:off x="1592525" y="2952200"/>
            <a:ext cx="1335600" cy="3387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6"/>
          <p:cNvSpPr/>
          <p:nvPr/>
        </p:nvSpPr>
        <p:spPr>
          <a:xfrm>
            <a:off x="5308575" y="2671974"/>
            <a:ext cx="1335600" cy="2067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6"/>
          <p:cNvSpPr/>
          <p:nvPr/>
        </p:nvSpPr>
        <p:spPr>
          <a:xfrm>
            <a:off x="5870200" y="1435875"/>
            <a:ext cx="1445100" cy="419700"/>
          </a:xfrm>
          <a:prstGeom prst="rect">
            <a:avLst/>
          </a:prstGeom>
          <a:noFill/>
          <a:ln w="2857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60"/>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61"/>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6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6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6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6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64"/>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91" name="Google Shape;291;p30"/>
          <p:cNvPicPr preferRelativeResize="0"/>
          <p:nvPr/>
        </p:nvPicPr>
        <p:blipFill>
          <a:blip r:embed="rId3">
            <a:alphaModFix/>
          </a:blip>
          <a:stretch>
            <a:fillRect/>
          </a:stretch>
        </p:blipFill>
        <p:spPr>
          <a:xfrm>
            <a:off x="1868214" y="1075088"/>
            <a:ext cx="4832131" cy="2290850"/>
          </a:xfrm>
          <a:prstGeom prst="rect">
            <a:avLst/>
          </a:prstGeom>
          <a:noFill/>
          <a:ln>
            <a:noFill/>
          </a:ln>
        </p:spPr>
      </p:pic>
      <p:sp>
        <p:nvSpPr>
          <p:cNvPr id="292" name="Google Shape;292;p30"/>
          <p:cNvSpPr txBox="1">
            <a:spLocks noGrp="1"/>
          </p:cNvSpPr>
          <p:nvPr>
            <p:ph type="title"/>
          </p:nvPr>
        </p:nvSpPr>
        <p:spPr>
          <a:xfrm>
            <a:off x="311700" y="3809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a:t>Conclusion</a:t>
            </a:r>
            <a:endParaRPr/>
          </a:p>
        </p:txBody>
      </p:sp>
      <p:sp>
        <p:nvSpPr>
          <p:cNvPr id="9" name="TextBox 8">
            <a:extLst>
              <a:ext uri="{FF2B5EF4-FFF2-40B4-BE49-F238E27FC236}">
                <a16:creationId xmlns:a16="http://schemas.microsoft.com/office/drawing/2014/main" id="{59587C73-9855-754F-8C91-45DA7D11BB0D}"/>
              </a:ext>
            </a:extLst>
          </p:cNvPr>
          <p:cNvSpPr txBox="1"/>
          <p:nvPr/>
        </p:nvSpPr>
        <p:spPr>
          <a:xfrm>
            <a:off x="199946" y="3797154"/>
            <a:ext cx="6910301" cy="700192"/>
          </a:xfrm>
          <a:prstGeom prst="rect">
            <a:avLst/>
          </a:prstGeom>
          <a:noFill/>
        </p:spPr>
        <p:txBody>
          <a:bodyPr wrap="square" rtlCol="0">
            <a:spAutoFit/>
          </a:bodyPr>
          <a:lstStyle/>
          <a:p>
            <a:pPr marL="457200" lvl="0" indent="-342900">
              <a:lnSpc>
                <a:spcPct val="115000"/>
              </a:lnSpc>
              <a:buSzPts val="1800"/>
              <a:buChar char="●"/>
            </a:pPr>
            <a:r>
              <a:rPr lang="en-US" sz="1000" dirty="0">
                <a:latin typeface="+mn-lt"/>
              </a:rPr>
              <a:t>Our delivered design will be adding features in making this architecture secure by limiting the memory access.</a:t>
            </a:r>
          </a:p>
          <a:p>
            <a:pPr marL="457200" lvl="0" indent="-342900">
              <a:lnSpc>
                <a:spcPct val="115000"/>
              </a:lnSpc>
              <a:buSzPts val="1800"/>
              <a:buChar char="●"/>
            </a:pPr>
            <a:r>
              <a:rPr lang="en-US" sz="1000" dirty="0">
                <a:latin typeface="+mn-lt"/>
              </a:rPr>
              <a:t>Since this is an ongoing project, development of other security features (security policies, other memory access) are in progress. Working team will also try their developed security policies on our design.</a:t>
            </a:r>
          </a:p>
          <a:p>
            <a:endParaRPr lang="en-US" sz="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CEFDED-0F65-E349-BD98-3C1A13EF4D7B}"/>
              </a:ext>
            </a:extLst>
          </p:cNvPr>
          <p:cNvSpPr/>
          <p:nvPr/>
        </p:nvSpPr>
        <p:spPr>
          <a:xfrm>
            <a:off x="2209816" y="2110085"/>
            <a:ext cx="4724370"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 !</a:t>
            </a:r>
          </a:p>
        </p:txBody>
      </p:sp>
    </p:spTree>
    <p:extLst>
      <p:ext uri="{BB962C8B-B14F-4D97-AF65-F5344CB8AC3E}">
        <p14:creationId xmlns:p14="http://schemas.microsoft.com/office/powerpoint/2010/main" val="149922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01F6F-7075-2B46-8158-11D7C80454DB}"/>
              </a:ext>
            </a:extLst>
          </p:cNvPr>
          <p:cNvSpPr>
            <a:spLocks noGrp="1"/>
          </p:cNvSpPr>
          <p:nvPr>
            <p:ph type="title"/>
          </p:nvPr>
        </p:nvSpPr>
        <p:spPr/>
        <p:txBody>
          <a:bodyPr/>
          <a:lstStyle/>
          <a:p>
            <a:r>
              <a:rPr lang="en-US" dirty="0"/>
              <a:t>Team Members</a:t>
            </a:r>
          </a:p>
        </p:txBody>
      </p:sp>
      <p:sp>
        <p:nvSpPr>
          <p:cNvPr id="10" name="Rectangle 9">
            <a:extLst>
              <a:ext uri="{FF2B5EF4-FFF2-40B4-BE49-F238E27FC236}">
                <a16:creationId xmlns:a16="http://schemas.microsoft.com/office/drawing/2014/main" id="{263E52BD-E1CF-F241-B476-338AC3DA9F4F}"/>
              </a:ext>
            </a:extLst>
          </p:cNvPr>
          <p:cNvSpPr/>
          <p:nvPr/>
        </p:nvSpPr>
        <p:spPr>
          <a:xfrm>
            <a:off x="1741395" y="3274635"/>
            <a:ext cx="1021976" cy="289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Richa</a:t>
            </a:r>
          </a:p>
        </p:txBody>
      </p:sp>
      <p:pic>
        <p:nvPicPr>
          <p:cNvPr id="12" name="Picture 11" descr="A person posing in front of a body of water&#10;&#10;Description automatically generated">
            <a:extLst>
              <a:ext uri="{FF2B5EF4-FFF2-40B4-BE49-F238E27FC236}">
                <a16:creationId xmlns:a16="http://schemas.microsoft.com/office/drawing/2014/main" id="{29A30D1A-EF03-8C4D-A436-831B51A5642E}"/>
              </a:ext>
            </a:extLst>
          </p:cNvPr>
          <p:cNvPicPr>
            <a:picLocks noChangeAspect="1"/>
          </p:cNvPicPr>
          <p:nvPr/>
        </p:nvPicPr>
        <p:blipFill>
          <a:blip r:embed="rId3"/>
          <a:stretch>
            <a:fillRect/>
          </a:stretch>
        </p:blipFill>
        <p:spPr>
          <a:xfrm>
            <a:off x="5321238" y="1320583"/>
            <a:ext cx="2162808" cy="1655189"/>
          </a:xfrm>
          <a:prstGeom prst="rect">
            <a:avLst/>
          </a:prstGeom>
        </p:spPr>
      </p:pic>
      <p:sp>
        <p:nvSpPr>
          <p:cNvPr id="13" name="Rectangle 12">
            <a:extLst>
              <a:ext uri="{FF2B5EF4-FFF2-40B4-BE49-F238E27FC236}">
                <a16:creationId xmlns:a16="http://schemas.microsoft.com/office/drawing/2014/main" id="{B9E32EAA-94B0-934A-A89F-095670823598}"/>
              </a:ext>
            </a:extLst>
          </p:cNvPr>
          <p:cNvSpPr/>
          <p:nvPr/>
        </p:nvSpPr>
        <p:spPr>
          <a:xfrm>
            <a:off x="5891275" y="3274635"/>
            <a:ext cx="914400" cy="28911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Mahima</a:t>
            </a:r>
          </a:p>
        </p:txBody>
      </p:sp>
      <p:pic>
        <p:nvPicPr>
          <p:cNvPr id="4" name="Picture 3" descr="A person sitting on a table&#10;&#10;Description automatically generated">
            <a:extLst>
              <a:ext uri="{FF2B5EF4-FFF2-40B4-BE49-F238E27FC236}">
                <a16:creationId xmlns:a16="http://schemas.microsoft.com/office/drawing/2014/main" id="{E34CAB0E-390F-1F4F-800A-9C19B08642E4}"/>
              </a:ext>
            </a:extLst>
          </p:cNvPr>
          <p:cNvPicPr>
            <a:picLocks noChangeAspect="1"/>
          </p:cNvPicPr>
          <p:nvPr/>
        </p:nvPicPr>
        <p:blipFill rotWithShape="1">
          <a:blip r:embed="rId4"/>
          <a:srcRect l="-1779" b="22109"/>
          <a:stretch/>
        </p:blipFill>
        <p:spPr>
          <a:xfrm>
            <a:off x="1206036" y="1320583"/>
            <a:ext cx="2162809" cy="1655189"/>
          </a:xfrm>
          <a:prstGeom prst="rect">
            <a:avLst/>
          </a:prstGeom>
        </p:spPr>
      </p:pic>
    </p:spTree>
    <p:custDataLst>
      <p:tags r:id="rId1"/>
    </p:custDataLst>
    <p:extLst>
      <p:ext uri="{BB962C8B-B14F-4D97-AF65-F5344CB8AC3E}">
        <p14:creationId xmlns:p14="http://schemas.microsoft.com/office/powerpoint/2010/main" val="3597890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547275" y="191625"/>
            <a:ext cx="2922546" cy="572700"/>
          </a:xfrm>
          <a:prstGeom prst="rect">
            <a:avLst/>
          </a:prstGeom>
        </p:spPr>
        <p:txBody>
          <a:bodyPr spcFirstLastPara="1" wrap="square" lIns="91425" tIns="91425" rIns="91425" bIns="91425" anchor="t" anchorCtr="0">
            <a:noAutofit/>
          </a:bodyPr>
          <a:lstStyle/>
          <a:p>
            <a:pPr marL="50800" lvl="0" algn="l" rtl="0">
              <a:spcBef>
                <a:spcPts val="0"/>
              </a:spcBef>
              <a:spcAft>
                <a:spcPts val="0"/>
              </a:spcAft>
              <a:buSzPts val="2800"/>
            </a:pPr>
            <a:r>
              <a:rPr lang="en" dirty="0"/>
              <a:t>Project Overview</a:t>
            </a:r>
            <a:endParaRPr dirty="0"/>
          </a:p>
        </p:txBody>
      </p:sp>
      <p:sp>
        <p:nvSpPr>
          <p:cNvPr id="14" name="Google Shape;107;p17">
            <a:extLst>
              <a:ext uri="{FF2B5EF4-FFF2-40B4-BE49-F238E27FC236}">
                <a16:creationId xmlns:a16="http://schemas.microsoft.com/office/drawing/2014/main" id="{EFE1CB31-ADCD-D649-AD70-C048B8448487}"/>
              </a:ext>
            </a:extLst>
          </p:cNvPr>
          <p:cNvSpPr txBox="1">
            <a:spLocks noGrp="1"/>
          </p:cNvSpPr>
          <p:nvPr>
            <p:ph type="body" idx="1"/>
          </p:nvPr>
        </p:nvSpPr>
        <p:spPr>
          <a:xfrm>
            <a:off x="547275" y="1267439"/>
            <a:ext cx="3629100" cy="11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750" dirty="0">
              <a:solidFill>
                <a:srgbClr val="000000"/>
              </a:solidFill>
              <a:latin typeface="Arial"/>
              <a:ea typeface="Arial"/>
              <a:cs typeface="Arial"/>
              <a:sym typeface="Arial"/>
            </a:endParaRPr>
          </a:p>
          <a:p>
            <a:pPr marL="457200" lvl="0" indent="0" algn="l" rtl="0">
              <a:spcBef>
                <a:spcPts val="0"/>
              </a:spcBef>
              <a:spcAft>
                <a:spcPts val="1600"/>
              </a:spcAft>
              <a:buNone/>
            </a:pPr>
            <a:endParaRPr dirty="0"/>
          </a:p>
        </p:txBody>
      </p:sp>
      <p:grpSp>
        <p:nvGrpSpPr>
          <p:cNvPr id="22" name="Google Shape;89;p16">
            <a:extLst>
              <a:ext uri="{FF2B5EF4-FFF2-40B4-BE49-F238E27FC236}">
                <a16:creationId xmlns:a16="http://schemas.microsoft.com/office/drawing/2014/main" id="{24AA382E-E0A1-D34D-A112-2FE84125A601}"/>
              </a:ext>
            </a:extLst>
          </p:cNvPr>
          <p:cNvGrpSpPr/>
          <p:nvPr/>
        </p:nvGrpSpPr>
        <p:grpSpPr>
          <a:xfrm>
            <a:off x="1104325" y="192537"/>
            <a:ext cx="5899225" cy="4758875"/>
            <a:chOff x="325750" y="191625"/>
            <a:chExt cx="5899225" cy="4758875"/>
          </a:xfrm>
        </p:grpSpPr>
        <p:pic>
          <p:nvPicPr>
            <p:cNvPr id="23" name="Google Shape;90;p16">
              <a:extLst>
                <a:ext uri="{FF2B5EF4-FFF2-40B4-BE49-F238E27FC236}">
                  <a16:creationId xmlns:a16="http://schemas.microsoft.com/office/drawing/2014/main" id="{BA830229-85F5-2540-B059-CE40272DE38A}"/>
                </a:ext>
              </a:extLst>
            </p:cNvPr>
            <p:cNvPicPr preferRelativeResize="0"/>
            <p:nvPr/>
          </p:nvPicPr>
          <p:blipFill>
            <a:blip r:embed="rId3">
              <a:alphaModFix/>
            </a:blip>
            <a:stretch>
              <a:fillRect/>
            </a:stretch>
          </p:blipFill>
          <p:spPr>
            <a:xfrm>
              <a:off x="325750" y="1680850"/>
              <a:ext cx="3154500" cy="1977600"/>
            </a:xfrm>
            <a:prstGeom prst="rect">
              <a:avLst/>
            </a:prstGeom>
            <a:noFill/>
            <a:ln>
              <a:noFill/>
            </a:ln>
          </p:spPr>
        </p:pic>
        <p:pic>
          <p:nvPicPr>
            <p:cNvPr id="24" name="Google Shape;91;p16">
              <a:extLst>
                <a:ext uri="{FF2B5EF4-FFF2-40B4-BE49-F238E27FC236}">
                  <a16:creationId xmlns:a16="http://schemas.microsoft.com/office/drawing/2014/main" id="{1124422B-5291-A040-B146-D3B430A71548}"/>
                </a:ext>
              </a:extLst>
            </p:cNvPr>
            <p:cNvPicPr preferRelativeResize="0"/>
            <p:nvPr/>
          </p:nvPicPr>
          <p:blipFill>
            <a:blip r:embed="rId4">
              <a:alphaModFix/>
            </a:blip>
            <a:stretch>
              <a:fillRect/>
            </a:stretch>
          </p:blipFill>
          <p:spPr>
            <a:xfrm>
              <a:off x="3695300" y="191625"/>
              <a:ext cx="1040125" cy="1040125"/>
            </a:xfrm>
            <a:prstGeom prst="rect">
              <a:avLst/>
            </a:prstGeom>
            <a:noFill/>
            <a:ln>
              <a:noFill/>
            </a:ln>
          </p:spPr>
        </p:pic>
        <p:pic>
          <p:nvPicPr>
            <p:cNvPr id="25" name="Google Shape;92;p16">
              <a:extLst>
                <a:ext uri="{FF2B5EF4-FFF2-40B4-BE49-F238E27FC236}">
                  <a16:creationId xmlns:a16="http://schemas.microsoft.com/office/drawing/2014/main" id="{AECBF0A2-5208-8A4A-B437-D3A66791AB7D}"/>
                </a:ext>
              </a:extLst>
            </p:cNvPr>
            <p:cNvPicPr preferRelativeResize="0"/>
            <p:nvPr/>
          </p:nvPicPr>
          <p:blipFill>
            <a:blip r:embed="rId5">
              <a:alphaModFix/>
            </a:blip>
            <a:stretch>
              <a:fillRect/>
            </a:stretch>
          </p:blipFill>
          <p:spPr>
            <a:xfrm>
              <a:off x="4303950" y="1566225"/>
              <a:ext cx="832950" cy="832950"/>
            </a:xfrm>
            <a:prstGeom prst="rect">
              <a:avLst/>
            </a:prstGeom>
            <a:noFill/>
            <a:ln>
              <a:noFill/>
            </a:ln>
          </p:spPr>
        </p:pic>
        <p:pic>
          <p:nvPicPr>
            <p:cNvPr id="26" name="Google Shape;93;p16">
              <a:extLst>
                <a:ext uri="{FF2B5EF4-FFF2-40B4-BE49-F238E27FC236}">
                  <a16:creationId xmlns:a16="http://schemas.microsoft.com/office/drawing/2014/main" id="{DA58C90B-4199-F048-AF68-59C0E6855836}"/>
                </a:ext>
              </a:extLst>
            </p:cNvPr>
            <p:cNvPicPr preferRelativeResize="0"/>
            <p:nvPr/>
          </p:nvPicPr>
          <p:blipFill>
            <a:blip r:embed="rId6">
              <a:alphaModFix/>
            </a:blip>
            <a:stretch>
              <a:fillRect/>
            </a:stretch>
          </p:blipFill>
          <p:spPr>
            <a:xfrm>
              <a:off x="4029050" y="3766450"/>
              <a:ext cx="1184050" cy="1184050"/>
            </a:xfrm>
            <a:prstGeom prst="rect">
              <a:avLst/>
            </a:prstGeom>
            <a:noFill/>
            <a:ln>
              <a:noFill/>
            </a:ln>
          </p:spPr>
        </p:pic>
        <p:pic>
          <p:nvPicPr>
            <p:cNvPr id="27" name="Google Shape;94;p16">
              <a:extLst>
                <a:ext uri="{FF2B5EF4-FFF2-40B4-BE49-F238E27FC236}">
                  <a16:creationId xmlns:a16="http://schemas.microsoft.com/office/drawing/2014/main" id="{433AED07-8332-9F42-A825-46063F28B31C}"/>
                </a:ext>
              </a:extLst>
            </p:cNvPr>
            <p:cNvPicPr preferRelativeResize="0"/>
            <p:nvPr/>
          </p:nvPicPr>
          <p:blipFill>
            <a:blip r:embed="rId7">
              <a:alphaModFix/>
            </a:blip>
            <a:stretch>
              <a:fillRect/>
            </a:stretch>
          </p:blipFill>
          <p:spPr>
            <a:xfrm>
              <a:off x="4412238" y="2772825"/>
              <a:ext cx="768774" cy="768774"/>
            </a:xfrm>
            <a:prstGeom prst="rect">
              <a:avLst/>
            </a:prstGeom>
            <a:noFill/>
            <a:ln>
              <a:noFill/>
            </a:ln>
          </p:spPr>
        </p:pic>
        <p:cxnSp>
          <p:nvCxnSpPr>
            <p:cNvPr id="28" name="Google Shape;95;p16">
              <a:extLst>
                <a:ext uri="{FF2B5EF4-FFF2-40B4-BE49-F238E27FC236}">
                  <a16:creationId xmlns:a16="http://schemas.microsoft.com/office/drawing/2014/main" id="{E2AA5931-4B64-EF47-9EA9-FF3997B0E4BD}"/>
                </a:ext>
              </a:extLst>
            </p:cNvPr>
            <p:cNvCxnSpPr/>
            <p:nvPr/>
          </p:nvCxnSpPr>
          <p:spPr>
            <a:xfrm rot="10800000" flipH="1">
              <a:off x="3594925" y="1327400"/>
              <a:ext cx="294600" cy="284700"/>
            </a:xfrm>
            <a:prstGeom prst="straightConnector1">
              <a:avLst/>
            </a:prstGeom>
            <a:noFill/>
            <a:ln w="9525" cap="flat" cmpd="sng">
              <a:solidFill>
                <a:schemeClr val="dk1"/>
              </a:solidFill>
              <a:prstDash val="solid"/>
              <a:round/>
              <a:headEnd type="none" w="med" len="med"/>
              <a:tailEnd type="triangle" w="med" len="med"/>
            </a:ln>
          </p:spPr>
        </p:cxnSp>
        <p:cxnSp>
          <p:nvCxnSpPr>
            <p:cNvPr id="29" name="Google Shape;96;p16">
              <a:extLst>
                <a:ext uri="{FF2B5EF4-FFF2-40B4-BE49-F238E27FC236}">
                  <a16:creationId xmlns:a16="http://schemas.microsoft.com/office/drawing/2014/main" id="{95822BFC-16F3-3043-9166-1CB64294D970}"/>
                </a:ext>
              </a:extLst>
            </p:cNvPr>
            <p:cNvCxnSpPr/>
            <p:nvPr/>
          </p:nvCxnSpPr>
          <p:spPr>
            <a:xfrm rot="10800000" flipH="1">
              <a:off x="3712700" y="2112575"/>
              <a:ext cx="392700" cy="157200"/>
            </a:xfrm>
            <a:prstGeom prst="straightConnector1">
              <a:avLst/>
            </a:prstGeom>
            <a:noFill/>
            <a:ln w="9525" cap="flat" cmpd="sng">
              <a:solidFill>
                <a:schemeClr val="dk1"/>
              </a:solidFill>
              <a:prstDash val="solid"/>
              <a:round/>
              <a:headEnd type="none" w="med" len="med"/>
              <a:tailEnd type="triangle" w="med" len="med"/>
            </a:ln>
          </p:spPr>
        </p:cxnSp>
        <p:cxnSp>
          <p:nvCxnSpPr>
            <p:cNvPr id="30" name="Google Shape;97;p16">
              <a:extLst>
                <a:ext uri="{FF2B5EF4-FFF2-40B4-BE49-F238E27FC236}">
                  <a16:creationId xmlns:a16="http://schemas.microsoft.com/office/drawing/2014/main" id="{679903DE-9F90-954D-8F35-F2C4AA7DAE2E}"/>
                </a:ext>
              </a:extLst>
            </p:cNvPr>
            <p:cNvCxnSpPr/>
            <p:nvPr/>
          </p:nvCxnSpPr>
          <p:spPr>
            <a:xfrm>
              <a:off x="3712700" y="2937250"/>
              <a:ext cx="422100" cy="127500"/>
            </a:xfrm>
            <a:prstGeom prst="straightConnector1">
              <a:avLst/>
            </a:prstGeom>
            <a:noFill/>
            <a:ln w="9525" cap="flat" cmpd="sng">
              <a:solidFill>
                <a:schemeClr val="dk1"/>
              </a:solidFill>
              <a:prstDash val="solid"/>
              <a:round/>
              <a:headEnd type="none" w="med" len="med"/>
              <a:tailEnd type="triangle" w="med" len="med"/>
            </a:ln>
          </p:spPr>
        </p:cxnSp>
        <p:cxnSp>
          <p:nvCxnSpPr>
            <p:cNvPr id="31" name="Google Shape;98;p16">
              <a:extLst>
                <a:ext uri="{FF2B5EF4-FFF2-40B4-BE49-F238E27FC236}">
                  <a16:creationId xmlns:a16="http://schemas.microsoft.com/office/drawing/2014/main" id="{51FA5ED6-D077-0540-9A49-3D7C8D353363}"/>
                </a:ext>
              </a:extLst>
            </p:cNvPr>
            <p:cNvCxnSpPr/>
            <p:nvPr/>
          </p:nvCxnSpPr>
          <p:spPr>
            <a:xfrm>
              <a:off x="3624350" y="3732325"/>
              <a:ext cx="324000" cy="264900"/>
            </a:xfrm>
            <a:prstGeom prst="straightConnector1">
              <a:avLst/>
            </a:prstGeom>
            <a:noFill/>
            <a:ln w="9525" cap="flat" cmpd="sng">
              <a:solidFill>
                <a:schemeClr val="dk1"/>
              </a:solidFill>
              <a:prstDash val="solid"/>
              <a:round/>
              <a:headEnd type="none" w="med" len="med"/>
              <a:tailEnd type="triangle" w="med" len="med"/>
            </a:ln>
          </p:spPr>
        </p:cxnSp>
        <p:sp>
          <p:nvSpPr>
            <p:cNvPr id="32" name="Google Shape;99;p16">
              <a:extLst>
                <a:ext uri="{FF2B5EF4-FFF2-40B4-BE49-F238E27FC236}">
                  <a16:creationId xmlns:a16="http://schemas.microsoft.com/office/drawing/2014/main" id="{36BFA399-AA51-4144-9CEC-57EE82D16E2C}"/>
                </a:ext>
              </a:extLst>
            </p:cNvPr>
            <p:cNvSpPr txBox="1"/>
            <p:nvPr/>
          </p:nvSpPr>
          <p:spPr>
            <a:xfrm>
              <a:off x="711375" y="1229875"/>
              <a:ext cx="2395200" cy="65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600">
                  <a:solidFill>
                    <a:schemeClr val="accent3"/>
                  </a:solidFill>
                  <a:latin typeface="Proxima Nova"/>
                  <a:ea typeface="Proxima Nova"/>
                  <a:cs typeface="Proxima Nova"/>
                  <a:sym typeface="Proxima Nova"/>
                </a:rPr>
                <a:t>System-on-Chip (SoC)</a:t>
              </a:r>
              <a:endParaRPr sz="1600">
                <a:latin typeface="Proxima Nova"/>
                <a:ea typeface="Proxima Nova"/>
                <a:cs typeface="Proxima Nova"/>
                <a:sym typeface="Proxima Nova"/>
              </a:endParaRPr>
            </a:p>
          </p:txBody>
        </p:sp>
        <p:sp>
          <p:nvSpPr>
            <p:cNvPr id="33" name="Google Shape;100;p16">
              <a:extLst>
                <a:ext uri="{FF2B5EF4-FFF2-40B4-BE49-F238E27FC236}">
                  <a16:creationId xmlns:a16="http://schemas.microsoft.com/office/drawing/2014/main" id="{C23BDD6E-BDD4-2E43-9A9D-BE0920085E18}"/>
                </a:ext>
              </a:extLst>
            </p:cNvPr>
            <p:cNvSpPr/>
            <p:nvPr/>
          </p:nvSpPr>
          <p:spPr>
            <a:xfrm>
              <a:off x="5253275" y="617763"/>
              <a:ext cx="971700" cy="3906600"/>
            </a:xfrm>
            <a:prstGeom prst="rightBrace">
              <a:avLst>
                <a:gd name="adj1" fmla="val 50000"/>
                <a:gd name="adj2" fmla="val 50000"/>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101;p16">
            <a:extLst>
              <a:ext uri="{FF2B5EF4-FFF2-40B4-BE49-F238E27FC236}">
                <a16:creationId xmlns:a16="http://schemas.microsoft.com/office/drawing/2014/main" id="{3FA8C2EC-0CC0-1845-BB4D-C6EC1E2BAFD6}"/>
              </a:ext>
            </a:extLst>
          </p:cNvPr>
          <p:cNvSpPr txBox="1"/>
          <p:nvPr/>
        </p:nvSpPr>
        <p:spPr>
          <a:xfrm>
            <a:off x="7003550" y="2266900"/>
            <a:ext cx="2022900" cy="65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dirty="0">
                <a:solidFill>
                  <a:srgbClr val="980000"/>
                </a:solidFill>
                <a:latin typeface="Proxima Nova"/>
                <a:ea typeface="Proxima Nova"/>
                <a:cs typeface="Proxima Nova"/>
                <a:sym typeface="Proxima Nova"/>
              </a:rPr>
              <a:t>NOT SECURE!</a:t>
            </a:r>
            <a:endParaRPr sz="2200" b="1" dirty="0">
              <a:solidFill>
                <a:srgbClr val="980000"/>
              </a:solidFill>
              <a:latin typeface="Proxima Nova"/>
              <a:ea typeface="Proxima Nova"/>
              <a:cs typeface="Proxima Nova"/>
              <a:sym typeface="Proxima Nova"/>
            </a:endParaRPr>
          </a:p>
        </p:txBody>
      </p:sp>
    </p:spTree>
    <p:extLst>
      <p:ext uri="{BB962C8B-B14F-4D97-AF65-F5344CB8AC3E}">
        <p14:creationId xmlns:p14="http://schemas.microsoft.com/office/powerpoint/2010/main" val="794925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p14"/>
          <p:cNvPicPr preferRelativeResize="0"/>
          <p:nvPr/>
        </p:nvPicPr>
        <p:blipFill rotWithShape="1">
          <a:blip r:embed="rId3">
            <a:alphaModFix/>
          </a:blip>
          <a:srcRect/>
          <a:stretch/>
        </p:blipFill>
        <p:spPr>
          <a:xfrm>
            <a:off x="1476374" y="1116750"/>
            <a:ext cx="5732764" cy="3059658"/>
          </a:xfrm>
          <a:prstGeom prst="rect">
            <a:avLst/>
          </a:prstGeom>
          <a:noFill/>
          <a:ln>
            <a:noFill/>
          </a:ln>
        </p:spPr>
      </p:pic>
      <p:sp>
        <p:nvSpPr>
          <p:cNvPr id="67" name="Google Shape;67;p14"/>
          <p:cNvSpPr txBox="1"/>
          <p:nvPr/>
        </p:nvSpPr>
        <p:spPr>
          <a:xfrm>
            <a:off x="547275" y="191625"/>
            <a:ext cx="2922546" cy="572700"/>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0"/>
              </a:spcBef>
              <a:spcAft>
                <a:spcPts val="0"/>
              </a:spcAft>
              <a:buClr>
                <a:schemeClr val="dk1"/>
              </a:buClr>
              <a:buSzPts val="2800"/>
              <a:buFont typeface="Proxima Nova"/>
              <a:buNone/>
            </a:pPr>
            <a:r>
              <a:rPr lang="en-US" sz="2800" b="0" i="0" u="none" strike="noStrike" cap="none">
                <a:solidFill>
                  <a:schemeClr val="dk1"/>
                </a:solidFill>
                <a:latin typeface="Proxima Nova"/>
                <a:ea typeface="Proxima Nova"/>
                <a:cs typeface="Proxima Nova"/>
                <a:sym typeface="Proxima Nova"/>
              </a:rPr>
              <a:t>Project </a:t>
            </a:r>
            <a:r>
              <a:rPr lang="en-US" sz="2800">
                <a:solidFill>
                  <a:schemeClr val="dk1"/>
                </a:solidFill>
                <a:latin typeface="Proxima Nova"/>
                <a:ea typeface="Proxima Nova"/>
                <a:cs typeface="Proxima Nova"/>
                <a:sym typeface="Proxima Nova"/>
              </a:rPr>
              <a:t>Overview</a:t>
            </a:r>
            <a:r>
              <a:rPr lang="en-US" sz="2800" b="0" i="0" u="none" strike="noStrike" cap="none">
                <a:solidFill>
                  <a:schemeClr val="dk1"/>
                </a:solidFill>
                <a:latin typeface="Proxima Nova"/>
                <a:ea typeface="Proxima Nova"/>
                <a:cs typeface="Proxima Nova"/>
                <a:sym typeface="Proxima Nova"/>
              </a:rPr>
              <a:t>  </a:t>
            </a:r>
            <a:endParaRPr/>
          </a:p>
        </p:txBody>
      </p:sp>
      <p:sp>
        <p:nvSpPr>
          <p:cNvPr id="2" name="TextBox 1">
            <a:extLst>
              <a:ext uri="{FF2B5EF4-FFF2-40B4-BE49-F238E27FC236}">
                <a16:creationId xmlns:a16="http://schemas.microsoft.com/office/drawing/2014/main" id="{7FB225CA-8F1F-2B45-AC81-2422DF24C499}"/>
              </a:ext>
            </a:extLst>
          </p:cNvPr>
          <p:cNvSpPr txBox="1"/>
          <p:nvPr/>
        </p:nvSpPr>
        <p:spPr>
          <a:xfrm>
            <a:off x="179361" y="4581559"/>
            <a:ext cx="2422458" cy="230832"/>
          </a:xfrm>
          <a:prstGeom prst="rect">
            <a:avLst/>
          </a:prstGeom>
          <a:noFill/>
        </p:spPr>
        <p:txBody>
          <a:bodyPr wrap="none" rtlCol="0">
            <a:spAutoFit/>
          </a:bodyPr>
          <a:lstStyle/>
          <a:p>
            <a:r>
              <a:rPr lang="en-US" sz="900" dirty="0"/>
              <a:t>Image Source: </a:t>
            </a:r>
            <a:r>
              <a:rPr lang="en-US" sz="900" dirty="0">
                <a:solidFill>
                  <a:srgbClr val="0070C0"/>
                </a:solidFill>
                <a:hlinkClick r:id="rId4">
                  <a:extLst>
                    <a:ext uri="{A12FA001-AC4F-418D-AE19-62706E023703}">
                      <ahyp:hlinkClr xmlns:ahyp="http://schemas.microsoft.com/office/drawing/2018/hyperlinkcolor" val="tx"/>
                    </a:ext>
                  </a:extLst>
                </a:hlinkClick>
              </a:rPr>
              <a:t>https://github.com/mit-ll/CEP</a:t>
            </a:r>
            <a:endParaRPr lang="en-US" sz="900" dirty="0">
              <a:solidFill>
                <a:srgbClr val="0070C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p:nvPr/>
        </p:nvSpPr>
        <p:spPr>
          <a:xfrm>
            <a:off x="547275" y="191625"/>
            <a:ext cx="2922546" cy="572700"/>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0"/>
              </a:spcBef>
              <a:spcAft>
                <a:spcPts val="0"/>
              </a:spcAft>
              <a:buClr>
                <a:schemeClr val="dk1"/>
              </a:buClr>
              <a:buSzPts val="2800"/>
              <a:buFont typeface="Proxima Nova"/>
              <a:buNone/>
            </a:pPr>
            <a:r>
              <a:rPr lang="en-US" sz="2800" b="0" i="0" u="none" strike="noStrike" cap="none">
                <a:solidFill>
                  <a:schemeClr val="dk1"/>
                </a:solidFill>
                <a:latin typeface="Proxima Nova"/>
                <a:ea typeface="Proxima Nova"/>
                <a:cs typeface="Proxima Nova"/>
                <a:sym typeface="Proxima Nova"/>
              </a:rPr>
              <a:t>Security Threat</a:t>
            </a:r>
            <a:endParaRPr/>
          </a:p>
        </p:txBody>
      </p:sp>
      <p:grpSp>
        <p:nvGrpSpPr>
          <p:cNvPr id="73" name="Google Shape;73;p15"/>
          <p:cNvGrpSpPr/>
          <p:nvPr/>
        </p:nvGrpSpPr>
        <p:grpSpPr>
          <a:xfrm>
            <a:off x="2156397" y="1185860"/>
            <a:ext cx="1461274" cy="2668542"/>
            <a:chOff x="1470597" y="1300160"/>
            <a:chExt cx="1461274" cy="2668542"/>
          </a:xfrm>
        </p:grpSpPr>
        <p:sp>
          <p:nvSpPr>
            <p:cNvPr id="74" name="Google Shape;74;p15"/>
            <p:cNvSpPr/>
            <p:nvPr/>
          </p:nvSpPr>
          <p:spPr>
            <a:xfrm>
              <a:off x="1470598" y="1300160"/>
              <a:ext cx="1461273" cy="1747475"/>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RISC-V</a:t>
              </a:r>
              <a:endParaRPr/>
            </a:p>
          </p:txBody>
        </p:sp>
        <p:sp>
          <p:nvSpPr>
            <p:cNvPr id="75" name="Google Shape;75;p15"/>
            <p:cNvSpPr/>
            <p:nvPr/>
          </p:nvSpPr>
          <p:spPr>
            <a:xfrm>
              <a:off x="1470597" y="3396002"/>
              <a:ext cx="1461273" cy="572700"/>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Shared Mem</a:t>
              </a:r>
              <a:endParaRPr/>
            </a:p>
          </p:txBody>
        </p:sp>
        <p:cxnSp>
          <p:nvCxnSpPr>
            <p:cNvPr id="76" name="Google Shape;76;p15"/>
            <p:cNvCxnSpPr>
              <a:stCxn id="74" idx="2"/>
              <a:endCxn id="75" idx="0"/>
            </p:cNvCxnSpPr>
            <p:nvPr/>
          </p:nvCxnSpPr>
          <p:spPr>
            <a:xfrm>
              <a:off x="2201235" y="3047635"/>
              <a:ext cx="0" cy="348300"/>
            </a:xfrm>
            <a:prstGeom prst="straightConnector1">
              <a:avLst/>
            </a:prstGeom>
            <a:noFill/>
            <a:ln w="9525" cap="flat" cmpd="sng">
              <a:solidFill>
                <a:schemeClr val="dk2"/>
              </a:solidFill>
              <a:prstDash val="solid"/>
              <a:round/>
              <a:headEnd type="triangle" w="med" len="med"/>
              <a:tailEnd type="triangle" w="med" len="med"/>
            </a:ln>
          </p:spPr>
        </p:cxnSp>
      </p:grpSp>
      <p:grpSp>
        <p:nvGrpSpPr>
          <p:cNvPr id="77" name="Google Shape;77;p15"/>
          <p:cNvGrpSpPr/>
          <p:nvPr/>
        </p:nvGrpSpPr>
        <p:grpSpPr>
          <a:xfrm>
            <a:off x="3600450" y="1267431"/>
            <a:ext cx="3363653" cy="2567121"/>
            <a:chOff x="2990850" y="1410306"/>
            <a:chExt cx="3363653" cy="2567121"/>
          </a:xfrm>
        </p:grpSpPr>
        <p:sp>
          <p:nvSpPr>
            <p:cNvPr id="78" name="Google Shape;78;p15"/>
            <p:cNvSpPr/>
            <p:nvPr/>
          </p:nvSpPr>
          <p:spPr>
            <a:xfrm>
              <a:off x="5194949" y="1410306"/>
              <a:ext cx="1159554" cy="665724"/>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MD5</a:t>
              </a:r>
              <a:endParaRPr/>
            </a:p>
          </p:txBody>
        </p:sp>
        <p:sp>
          <p:nvSpPr>
            <p:cNvPr id="79" name="Google Shape;79;p15"/>
            <p:cNvSpPr/>
            <p:nvPr/>
          </p:nvSpPr>
          <p:spPr>
            <a:xfrm>
              <a:off x="5194948" y="2373170"/>
              <a:ext cx="1159554" cy="665724"/>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DSP</a:t>
              </a:r>
              <a:endParaRPr/>
            </a:p>
          </p:txBody>
        </p:sp>
        <p:sp>
          <p:nvSpPr>
            <p:cNvPr id="80" name="Google Shape;80;p15"/>
            <p:cNvSpPr/>
            <p:nvPr/>
          </p:nvSpPr>
          <p:spPr>
            <a:xfrm>
              <a:off x="5194948" y="3311703"/>
              <a:ext cx="1159554" cy="665724"/>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AES/FIR..</a:t>
              </a:r>
              <a:endParaRPr/>
            </a:p>
          </p:txBody>
        </p:sp>
        <p:cxnSp>
          <p:nvCxnSpPr>
            <p:cNvPr id="81" name="Google Shape;81;p15"/>
            <p:cNvCxnSpPr/>
            <p:nvPr/>
          </p:nvCxnSpPr>
          <p:spPr>
            <a:xfrm rot="10800000" flipH="1">
              <a:off x="2990850" y="1817223"/>
              <a:ext cx="2204098" cy="1890531"/>
            </a:xfrm>
            <a:prstGeom prst="straightConnector1">
              <a:avLst/>
            </a:prstGeom>
            <a:noFill/>
            <a:ln w="9525" cap="flat" cmpd="sng">
              <a:solidFill>
                <a:schemeClr val="dk2"/>
              </a:solidFill>
              <a:prstDash val="solid"/>
              <a:round/>
              <a:headEnd type="triangle" w="med" len="med"/>
              <a:tailEnd type="triangle" w="med" len="med"/>
            </a:ln>
          </p:spPr>
        </p:cxnSp>
        <p:cxnSp>
          <p:nvCxnSpPr>
            <p:cNvPr id="82" name="Google Shape;82;p15"/>
            <p:cNvCxnSpPr/>
            <p:nvPr/>
          </p:nvCxnSpPr>
          <p:spPr>
            <a:xfrm rot="10800000" flipH="1">
              <a:off x="3086100" y="2733552"/>
              <a:ext cx="2108848" cy="974202"/>
            </a:xfrm>
            <a:prstGeom prst="straightConnector1">
              <a:avLst/>
            </a:prstGeom>
            <a:noFill/>
            <a:ln w="9525" cap="flat" cmpd="sng">
              <a:solidFill>
                <a:schemeClr val="dk2"/>
              </a:solidFill>
              <a:prstDash val="solid"/>
              <a:round/>
              <a:headEnd type="triangle" w="med" len="med"/>
              <a:tailEnd type="triangle" w="med" len="med"/>
            </a:ln>
          </p:spPr>
        </p:cxnSp>
        <p:cxnSp>
          <p:nvCxnSpPr>
            <p:cNvPr id="83" name="Google Shape;83;p15"/>
            <p:cNvCxnSpPr/>
            <p:nvPr/>
          </p:nvCxnSpPr>
          <p:spPr>
            <a:xfrm rot="10800000" flipH="1">
              <a:off x="3038475" y="3707754"/>
              <a:ext cx="2156473" cy="73671"/>
            </a:xfrm>
            <a:prstGeom prst="straightConnector1">
              <a:avLst/>
            </a:prstGeom>
            <a:noFill/>
            <a:ln w="9525" cap="flat" cmpd="sng">
              <a:solidFill>
                <a:schemeClr val="dk2"/>
              </a:solidFill>
              <a:prstDash val="solid"/>
              <a:round/>
              <a:headEnd type="triangle" w="med" len="med"/>
              <a:tailEnd type="triangle" w="med" len="med"/>
            </a:ln>
          </p:spPr>
        </p:cxnSp>
      </p:grpSp>
      <p:sp>
        <p:nvSpPr>
          <p:cNvPr id="84" name="Google Shape;84;p15"/>
          <p:cNvSpPr txBox="1"/>
          <p:nvPr/>
        </p:nvSpPr>
        <p:spPr>
          <a:xfrm>
            <a:off x="2114550" y="4267200"/>
            <a:ext cx="16383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0" i="0" u="none" strike="noStrike" cap="none">
                <a:solidFill>
                  <a:srgbClr val="00B050"/>
                </a:solidFill>
                <a:latin typeface="Arial"/>
                <a:ea typeface="Arial"/>
                <a:cs typeface="Arial"/>
                <a:sym typeface="Arial"/>
              </a:rPr>
              <a:t>SAFE</a:t>
            </a:r>
            <a:endParaRPr/>
          </a:p>
        </p:txBody>
      </p:sp>
      <p:sp>
        <p:nvSpPr>
          <p:cNvPr id="85" name="Google Shape;85;p15"/>
          <p:cNvSpPr txBox="1"/>
          <p:nvPr/>
        </p:nvSpPr>
        <p:spPr>
          <a:xfrm>
            <a:off x="5429252" y="4200527"/>
            <a:ext cx="1638300" cy="33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600" b="0" i="0" u="none" strike="noStrike" cap="none">
                <a:solidFill>
                  <a:srgbClr val="C00000"/>
                </a:solidFill>
                <a:latin typeface="Arial"/>
                <a:ea typeface="Arial"/>
                <a:cs typeface="Arial"/>
                <a:sym typeface="Arial"/>
              </a:rPr>
              <a:t>NOT SAFE</a:t>
            </a:r>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6"/>
          <p:cNvSpPr txBox="1"/>
          <p:nvPr/>
        </p:nvSpPr>
        <p:spPr>
          <a:xfrm>
            <a:off x="547275" y="191625"/>
            <a:ext cx="5272500" cy="572700"/>
          </a:xfrm>
          <a:prstGeom prst="rect">
            <a:avLst/>
          </a:prstGeom>
          <a:noFill/>
          <a:ln>
            <a:noFill/>
          </a:ln>
        </p:spPr>
        <p:txBody>
          <a:bodyPr spcFirstLastPara="1" wrap="square" lIns="91425" tIns="91425" rIns="91425" bIns="91425" anchor="t" anchorCtr="0">
            <a:noAutofit/>
          </a:bodyPr>
          <a:lstStyle/>
          <a:p>
            <a:pPr marL="50800" marR="0" lvl="0" indent="0" algn="l" rtl="0">
              <a:lnSpc>
                <a:spcPct val="100000"/>
              </a:lnSpc>
              <a:spcBef>
                <a:spcPts val="0"/>
              </a:spcBef>
              <a:spcAft>
                <a:spcPts val="0"/>
              </a:spcAft>
              <a:buClr>
                <a:schemeClr val="dk1"/>
              </a:buClr>
              <a:buSzPts val="2800"/>
              <a:buFont typeface="Proxima Nova"/>
              <a:buNone/>
            </a:pPr>
            <a:r>
              <a:rPr lang="en-US" sz="2800" b="0" i="0" u="none" strike="noStrike" cap="none">
                <a:solidFill>
                  <a:schemeClr val="dk1"/>
                </a:solidFill>
                <a:latin typeface="Proxima Nova"/>
                <a:ea typeface="Proxima Nova"/>
                <a:cs typeface="Proxima Nova"/>
                <a:sym typeface="Proxima Nova"/>
              </a:rPr>
              <a:t>Security Threat - Solution</a:t>
            </a:r>
            <a:endParaRPr/>
          </a:p>
        </p:txBody>
      </p:sp>
      <p:grpSp>
        <p:nvGrpSpPr>
          <p:cNvPr id="91" name="Google Shape;91;p16"/>
          <p:cNvGrpSpPr/>
          <p:nvPr/>
        </p:nvGrpSpPr>
        <p:grpSpPr>
          <a:xfrm>
            <a:off x="1857503" y="1138951"/>
            <a:ext cx="4971790" cy="3071696"/>
            <a:chOff x="1077675" y="1114425"/>
            <a:chExt cx="5817000" cy="3318600"/>
          </a:xfrm>
        </p:grpSpPr>
        <p:sp>
          <p:nvSpPr>
            <p:cNvPr id="92" name="Google Shape;92;p16"/>
            <p:cNvSpPr/>
            <p:nvPr/>
          </p:nvSpPr>
          <p:spPr>
            <a:xfrm>
              <a:off x="1077675" y="1114425"/>
              <a:ext cx="5817000" cy="3318600"/>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a:p>
          </p:txBody>
        </p:sp>
        <p:grpSp>
          <p:nvGrpSpPr>
            <p:cNvPr id="93" name="Google Shape;93;p16"/>
            <p:cNvGrpSpPr/>
            <p:nvPr/>
          </p:nvGrpSpPr>
          <p:grpSpPr>
            <a:xfrm>
              <a:off x="1565847" y="1380459"/>
              <a:ext cx="4788602" cy="2712068"/>
              <a:chOff x="547274" y="1611955"/>
              <a:chExt cx="4788602" cy="2712068"/>
            </a:xfrm>
          </p:grpSpPr>
          <p:sp>
            <p:nvSpPr>
              <p:cNvPr id="94" name="Google Shape;94;p16"/>
              <p:cNvSpPr/>
              <p:nvPr/>
            </p:nvSpPr>
            <p:spPr>
              <a:xfrm>
                <a:off x="547275" y="1655481"/>
                <a:ext cx="1461300" cy="1747500"/>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RISC-V</a:t>
                </a:r>
                <a:endParaRPr/>
              </a:p>
            </p:txBody>
          </p:sp>
          <p:sp>
            <p:nvSpPr>
              <p:cNvPr id="95" name="Google Shape;95;p16"/>
              <p:cNvSpPr/>
              <p:nvPr/>
            </p:nvSpPr>
            <p:spPr>
              <a:xfrm>
                <a:off x="547274" y="3751323"/>
                <a:ext cx="1461300" cy="572700"/>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Shared Mem</a:t>
                </a:r>
                <a:endParaRPr/>
              </a:p>
            </p:txBody>
          </p:sp>
          <p:sp>
            <p:nvSpPr>
              <p:cNvPr id="96" name="Google Shape;96;p16"/>
              <p:cNvSpPr/>
              <p:nvPr/>
            </p:nvSpPr>
            <p:spPr>
              <a:xfrm>
                <a:off x="2720053" y="1611955"/>
                <a:ext cx="651600" cy="2712000"/>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AXI</a:t>
                </a:r>
                <a:endParaRPr/>
              </a:p>
            </p:txBody>
          </p:sp>
          <p:sp>
            <p:nvSpPr>
              <p:cNvPr id="97" name="Google Shape;97;p16"/>
              <p:cNvSpPr/>
              <p:nvPr/>
            </p:nvSpPr>
            <p:spPr>
              <a:xfrm>
                <a:off x="4176376" y="1641802"/>
                <a:ext cx="1159500" cy="665700"/>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MD5</a:t>
                </a:r>
                <a:endParaRPr/>
              </a:p>
            </p:txBody>
          </p:sp>
          <p:sp>
            <p:nvSpPr>
              <p:cNvPr id="98" name="Google Shape;98;p16"/>
              <p:cNvSpPr/>
              <p:nvPr/>
            </p:nvSpPr>
            <p:spPr>
              <a:xfrm>
                <a:off x="4176375" y="2604666"/>
                <a:ext cx="1159500" cy="665700"/>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DSP</a:t>
                </a:r>
                <a:endParaRPr/>
              </a:p>
            </p:txBody>
          </p:sp>
          <p:sp>
            <p:nvSpPr>
              <p:cNvPr id="99" name="Google Shape;99;p16"/>
              <p:cNvSpPr/>
              <p:nvPr/>
            </p:nvSpPr>
            <p:spPr>
              <a:xfrm>
                <a:off x="4176375" y="3543199"/>
                <a:ext cx="1159500" cy="665700"/>
              </a:xfrm>
              <a:prstGeom prst="rect">
                <a:avLst/>
              </a:prstGeom>
              <a:solidFill>
                <a:schemeClr val="lt1"/>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AES/FIR..</a:t>
                </a:r>
                <a:endParaRPr/>
              </a:p>
            </p:txBody>
          </p:sp>
          <p:cxnSp>
            <p:nvCxnSpPr>
              <p:cNvPr id="100" name="Google Shape;100;p16"/>
              <p:cNvCxnSpPr>
                <a:stCxn id="94" idx="2"/>
                <a:endCxn id="95" idx="0"/>
              </p:cNvCxnSpPr>
              <p:nvPr/>
            </p:nvCxnSpPr>
            <p:spPr>
              <a:xfrm>
                <a:off x="1277925" y="3402981"/>
                <a:ext cx="0" cy="348300"/>
              </a:xfrm>
              <a:prstGeom prst="straightConnector1">
                <a:avLst/>
              </a:prstGeom>
              <a:noFill/>
              <a:ln w="9525" cap="flat" cmpd="sng">
                <a:solidFill>
                  <a:schemeClr val="dk2"/>
                </a:solidFill>
                <a:prstDash val="solid"/>
                <a:round/>
                <a:headEnd type="triangle" w="med" len="med"/>
                <a:tailEnd type="triangle" w="med" len="med"/>
              </a:ln>
            </p:spPr>
          </p:cxnSp>
          <p:cxnSp>
            <p:nvCxnSpPr>
              <p:cNvPr id="101" name="Google Shape;101;p16"/>
              <p:cNvCxnSpPr/>
              <p:nvPr/>
            </p:nvCxnSpPr>
            <p:spPr>
              <a:xfrm>
                <a:off x="3371688" y="2048719"/>
                <a:ext cx="804600" cy="0"/>
              </a:xfrm>
              <a:prstGeom prst="straightConnector1">
                <a:avLst/>
              </a:prstGeom>
              <a:noFill/>
              <a:ln w="9525" cap="flat" cmpd="sng">
                <a:solidFill>
                  <a:schemeClr val="dk2"/>
                </a:solidFill>
                <a:prstDash val="solid"/>
                <a:round/>
                <a:headEnd type="triangle" w="med" len="med"/>
                <a:tailEnd type="triangle" w="med" len="med"/>
              </a:ln>
            </p:spPr>
          </p:cxnSp>
          <p:cxnSp>
            <p:nvCxnSpPr>
              <p:cNvPr id="102" name="Google Shape;102;p16"/>
              <p:cNvCxnSpPr/>
              <p:nvPr/>
            </p:nvCxnSpPr>
            <p:spPr>
              <a:xfrm>
                <a:off x="3371688" y="2965048"/>
                <a:ext cx="804600" cy="0"/>
              </a:xfrm>
              <a:prstGeom prst="straightConnector1">
                <a:avLst/>
              </a:prstGeom>
              <a:noFill/>
              <a:ln w="9525" cap="flat" cmpd="sng">
                <a:solidFill>
                  <a:schemeClr val="dk2"/>
                </a:solidFill>
                <a:prstDash val="solid"/>
                <a:round/>
                <a:headEnd type="triangle" w="med" len="med"/>
                <a:tailEnd type="triangle" w="med" len="med"/>
              </a:ln>
            </p:spPr>
          </p:cxnSp>
          <p:cxnSp>
            <p:nvCxnSpPr>
              <p:cNvPr id="103" name="Google Shape;103;p16"/>
              <p:cNvCxnSpPr/>
              <p:nvPr/>
            </p:nvCxnSpPr>
            <p:spPr>
              <a:xfrm>
                <a:off x="3371688" y="3939250"/>
                <a:ext cx="804600" cy="0"/>
              </a:xfrm>
              <a:prstGeom prst="straightConnector1">
                <a:avLst/>
              </a:prstGeom>
              <a:noFill/>
              <a:ln w="9525" cap="flat" cmpd="sng">
                <a:solidFill>
                  <a:schemeClr val="dk2"/>
                </a:solidFill>
                <a:prstDash val="solid"/>
                <a:round/>
                <a:headEnd type="triangle" w="med" len="med"/>
                <a:tailEnd type="triangle" w="med" len="med"/>
              </a:ln>
            </p:spPr>
          </p:cxnSp>
          <p:cxnSp>
            <p:nvCxnSpPr>
              <p:cNvPr id="104" name="Google Shape;104;p16"/>
              <p:cNvCxnSpPr/>
              <p:nvPr/>
            </p:nvCxnSpPr>
            <p:spPr>
              <a:xfrm>
                <a:off x="2008547" y="2622027"/>
                <a:ext cx="711600" cy="0"/>
              </a:xfrm>
              <a:prstGeom prst="straightConnector1">
                <a:avLst/>
              </a:prstGeom>
              <a:noFill/>
              <a:ln w="9525" cap="flat" cmpd="sng">
                <a:solidFill>
                  <a:schemeClr val="dk2"/>
                </a:solidFill>
                <a:prstDash val="solid"/>
                <a:round/>
                <a:headEnd type="triangle" w="med" len="med"/>
                <a:tailEnd type="triangle" w="med" len="med"/>
              </a:ln>
            </p:spPr>
          </p:cxnSp>
          <p:cxnSp>
            <p:nvCxnSpPr>
              <p:cNvPr id="105" name="Google Shape;105;p16"/>
              <p:cNvCxnSpPr/>
              <p:nvPr/>
            </p:nvCxnSpPr>
            <p:spPr>
              <a:xfrm>
                <a:off x="2008547" y="3958902"/>
                <a:ext cx="711600" cy="0"/>
              </a:xfrm>
              <a:prstGeom prst="straightConnector1">
                <a:avLst/>
              </a:prstGeom>
              <a:noFill/>
              <a:ln w="9525" cap="flat" cmpd="sng">
                <a:solidFill>
                  <a:schemeClr val="dk2"/>
                </a:solidFill>
                <a:prstDash val="solid"/>
                <a:round/>
                <a:headEnd type="triangle" w="med" len="med"/>
                <a:tailEnd type="triangle" w="med" len="med"/>
              </a:ln>
            </p:spPr>
          </p:cxnSp>
        </p:grpSp>
      </p:grpSp>
      <p:sp>
        <p:nvSpPr>
          <p:cNvPr id="106" name="Google Shape;106;p16"/>
          <p:cNvSpPr/>
          <p:nvPr/>
        </p:nvSpPr>
        <p:spPr>
          <a:xfrm>
            <a:off x="3917550" y="1138950"/>
            <a:ext cx="1004100" cy="3071700"/>
          </a:xfrm>
          <a:prstGeom prst="ellipse">
            <a:avLst/>
          </a:prstGeom>
          <a:noFill/>
          <a:ln w="2857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17"/>
          <p:cNvPicPr preferRelativeResize="0"/>
          <p:nvPr/>
        </p:nvPicPr>
        <p:blipFill rotWithShape="1">
          <a:blip r:embed="rId3">
            <a:alphaModFix/>
          </a:blip>
          <a:srcRect/>
          <a:stretch/>
        </p:blipFill>
        <p:spPr>
          <a:xfrm>
            <a:off x="981307" y="880943"/>
            <a:ext cx="6490010" cy="3891775"/>
          </a:xfrm>
          <a:prstGeom prst="rect">
            <a:avLst/>
          </a:prstGeom>
          <a:noFill/>
          <a:ln>
            <a:noFill/>
          </a:ln>
        </p:spPr>
      </p:pic>
      <p:sp>
        <p:nvSpPr>
          <p:cNvPr id="112" name="Google Shape;112;p17"/>
          <p:cNvSpPr txBox="1">
            <a:spLocks noGrp="1"/>
          </p:cNvSpPr>
          <p:nvPr>
            <p:ph type="title"/>
          </p:nvPr>
        </p:nvSpPr>
        <p:spPr>
          <a:xfrm>
            <a:off x="547275" y="191625"/>
            <a:ext cx="2922546" cy="572700"/>
          </a:xfrm>
          <a:prstGeom prst="rect">
            <a:avLst/>
          </a:prstGeom>
          <a:noFill/>
          <a:ln>
            <a:noFill/>
          </a:ln>
        </p:spPr>
        <p:txBody>
          <a:bodyPr spcFirstLastPara="1" wrap="square" lIns="91425" tIns="91425" rIns="91425" bIns="91425" anchor="t" anchorCtr="0">
            <a:noAutofit/>
          </a:bodyPr>
          <a:lstStyle/>
          <a:p>
            <a:pPr marL="50800" lvl="0" indent="0" algn="l" rtl="0">
              <a:lnSpc>
                <a:spcPct val="100000"/>
              </a:lnSpc>
              <a:spcBef>
                <a:spcPts val="0"/>
              </a:spcBef>
              <a:spcAft>
                <a:spcPts val="0"/>
              </a:spcAft>
              <a:buSzPts val="2800"/>
              <a:buNone/>
            </a:pPr>
            <a:r>
              <a:rPr lang="en-US"/>
              <a:t>Project - Solution</a:t>
            </a:r>
            <a:endParaRPr/>
          </a:p>
        </p:txBody>
      </p:sp>
      <p:sp>
        <p:nvSpPr>
          <p:cNvPr id="113" name="Google Shape;113;p17"/>
          <p:cNvSpPr/>
          <p:nvPr/>
        </p:nvSpPr>
        <p:spPr>
          <a:xfrm>
            <a:off x="4572000" y="2542477"/>
            <a:ext cx="2542478" cy="2352907"/>
          </a:xfrm>
          <a:prstGeom prst="rect">
            <a:avLst/>
          </a:prstGeom>
          <a:solidFill>
            <a:srgbClr val="00B050">
              <a:alpha val="0"/>
            </a:srgbClr>
          </a:solidFill>
          <a:ln w="76200" cap="flat" cmpd="sng">
            <a:solidFill>
              <a:srgbClr val="8DCAA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 name="TextBox 5">
            <a:extLst>
              <a:ext uri="{FF2B5EF4-FFF2-40B4-BE49-F238E27FC236}">
                <a16:creationId xmlns:a16="http://schemas.microsoft.com/office/drawing/2014/main" id="{D773F790-B84C-E446-96E9-C1361266783C}"/>
              </a:ext>
            </a:extLst>
          </p:cNvPr>
          <p:cNvSpPr txBox="1"/>
          <p:nvPr/>
        </p:nvSpPr>
        <p:spPr>
          <a:xfrm>
            <a:off x="179361" y="4581559"/>
            <a:ext cx="2422458" cy="230832"/>
          </a:xfrm>
          <a:prstGeom prst="rect">
            <a:avLst/>
          </a:prstGeom>
          <a:noFill/>
        </p:spPr>
        <p:txBody>
          <a:bodyPr wrap="none" rtlCol="0">
            <a:spAutoFit/>
          </a:bodyPr>
          <a:lstStyle/>
          <a:p>
            <a:r>
              <a:rPr lang="en-US" sz="900" dirty="0"/>
              <a:t>Image Source: </a:t>
            </a:r>
            <a:r>
              <a:rPr lang="en-US" sz="900" dirty="0">
                <a:solidFill>
                  <a:srgbClr val="0070C0"/>
                </a:solidFill>
                <a:hlinkClick r:id="rId4">
                  <a:extLst>
                    <a:ext uri="{A12FA001-AC4F-418D-AE19-62706E023703}">
                      <ahyp:hlinkClr xmlns:ahyp="http://schemas.microsoft.com/office/drawing/2018/hyperlinkcolor" val="tx"/>
                    </a:ext>
                  </a:extLst>
                </a:hlinkClick>
              </a:rPr>
              <a:t>https://github.com/mit-ll/CEP</a:t>
            </a:r>
            <a:endParaRPr lang="en-US" sz="900" dirty="0">
              <a:solidFill>
                <a:srgbClr val="0070C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547274" y="191625"/>
            <a:ext cx="6310800" cy="572700"/>
          </a:xfrm>
          <a:prstGeom prst="rect">
            <a:avLst/>
          </a:prstGeom>
          <a:noFill/>
          <a:ln>
            <a:noFill/>
          </a:ln>
        </p:spPr>
        <p:txBody>
          <a:bodyPr spcFirstLastPara="1" wrap="square" lIns="91425" tIns="91425" rIns="91425" bIns="91425" anchor="t" anchorCtr="0">
            <a:noAutofit/>
          </a:bodyPr>
          <a:lstStyle/>
          <a:p>
            <a:pPr marL="50800" lvl="0" indent="0" algn="l" rtl="0">
              <a:spcBef>
                <a:spcPts val="0"/>
              </a:spcBef>
              <a:spcAft>
                <a:spcPts val="0"/>
              </a:spcAft>
              <a:buSzPts val="2800"/>
              <a:buNone/>
            </a:pPr>
            <a:r>
              <a:rPr lang="en-US" dirty="0"/>
              <a:t>Project Solution </a:t>
            </a:r>
            <a:endParaRPr dirty="0"/>
          </a:p>
        </p:txBody>
      </p:sp>
      <p:grpSp>
        <p:nvGrpSpPr>
          <p:cNvPr id="119" name="Google Shape;119;p18"/>
          <p:cNvGrpSpPr/>
          <p:nvPr/>
        </p:nvGrpSpPr>
        <p:grpSpPr>
          <a:xfrm>
            <a:off x="777337" y="1021111"/>
            <a:ext cx="7487138" cy="3452239"/>
            <a:chOff x="777337" y="1173511"/>
            <a:chExt cx="7487138" cy="3452239"/>
          </a:xfrm>
        </p:grpSpPr>
        <p:pic>
          <p:nvPicPr>
            <p:cNvPr id="120" name="Google Shape;120;p18"/>
            <p:cNvPicPr preferRelativeResize="0"/>
            <p:nvPr/>
          </p:nvPicPr>
          <p:blipFill rotWithShape="1">
            <a:blip r:embed="rId3">
              <a:alphaModFix/>
            </a:blip>
            <a:srcRect/>
            <a:stretch/>
          </p:blipFill>
          <p:spPr>
            <a:xfrm>
              <a:off x="777337" y="1173511"/>
              <a:ext cx="3556000" cy="2870200"/>
            </a:xfrm>
            <a:prstGeom prst="rect">
              <a:avLst/>
            </a:prstGeom>
            <a:noFill/>
            <a:ln>
              <a:noFill/>
            </a:ln>
          </p:spPr>
        </p:pic>
        <p:cxnSp>
          <p:nvCxnSpPr>
            <p:cNvPr id="121" name="Google Shape;121;p18"/>
            <p:cNvCxnSpPr/>
            <p:nvPr/>
          </p:nvCxnSpPr>
          <p:spPr>
            <a:xfrm>
              <a:off x="4333337" y="1619075"/>
              <a:ext cx="301500" cy="0"/>
            </a:xfrm>
            <a:prstGeom prst="straightConnector1">
              <a:avLst/>
            </a:prstGeom>
            <a:noFill/>
            <a:ln w="34925" cap="flat" cmpd="sng">
              <a:solidFill>
                <a:srgbClr val="272933"/>
              </a:solidFill>
              <a:prstDash val="solid"/>
              <a:round/>
              <a:headEnd type="none" w="sm" len="sm"/>
              <a:tailEnd type="none" w="sm" len="sm"/>
            </a:ln>
          </p:spPr>
        </p:cxnSp>
        <p:sp>
          <p:nvSpPr>
            <p:cNvPr id="122" name="Google Shape;122;p18"/>
            <p:cNvSpPr txBox="1"/>
            <p:nvPr/>
          </p:nvSpPr>
          <p:spPr>
            <a:xfrm>
              <a:off x="3868827" y="1325889"/>
              <a:ext cx="1688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AXI4 Lite Interface</a:t>
              </a:r>
              <a:endParaRPr/>
            </a:p>
          </p:txBody>
        </p:sp>
        <p:sp>
          <p:nvSpPr>
            <p:cNvPr id="123" name="Google Shape;123;p18"/>
            <p:cNvSpPr/>
            <p:nvPr/>
          </p:nvSpPr>
          <p:spPr>
            <a:xfrm>
              <a:off x="5574075" y="1325900"/>
              <a:ext cx="2690400" cy="2717700"/>
            </a:xfrm>
            <a:prstGeom prst="rect">
              <a:avLst/>
            </a:prstGeom>
            <a:solidFill>
              <a:srgbClr val="092963"/>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 name="Google Shape;124;p18"/>
            <p:cNvSpPr/>
            <p:nvPr/>
          </p:nvSpPr>
          <p:spPr>
            <a:xfrm rot="5400000">
              <a:off x="5065052" y="3064989"/>
              <a:ext cx="1196700" cy="178500"/>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AXI to WB Bridge</a:t>
              </a:r>
              <a:endParaRPr/>
            </a:p>
          </p:txBody>
        </p:sp>
        <p:sp>
          <p:nvSpPr>
            <p:cNvPr id="125" name="Google Shape;125;p18"/>
            <p:cNvSpPr/>
            <p:nvPr/>
          </p:nvSpPr>
          <p:spPr>
            <a:xfrm>
              <a:off x="6948479" y="1418426"/>
              <a:ext cx="1151400" cy="673800"/>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MD5 Core</a:t>
              </a:r>
              <a:endParaRPr/>
            </a:p>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Pancham</a:t>
              </a:r>
              <a:endParaRPr/>
            </a:p>
          </p:txBody>
        </p:sp>
        <p:sp>
          <p:nvSpPr>
            <p:cNvPr id="126" name="Google Shape;126;p18"/>
            <p:cNvSpPr/>
            <p:nvPr/>
          </p:nvSpPr>
          <p:spPr>
            <a:xfrm>
              <a:off x="5199971" y="3048145"/>
              <a:ext cx="361200" cy="212400"/>
            </a:xfrm>
            <a:prstGeom prst="rect">
              <a:avLst/>
            </a:prstGeom>
            <a:solidFill>
              <a:schemeClr val="lt1"/>
            </a:solidFill>
            <a:ln w="28575" cap="flat" cmpd="sng">
              <a:solidFill>
                <a:srgbClr val="0070C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rgbClr val="0070C0"/>
                  </a:solidFill>
                  <a:latin typeface="Arial"/>
                  <a:ea typeface="Arial"/>
                  <a:cs typeface="Arial"/>
                  <a:sym typeface="Arial"/>
                </a:rPr>
                <a:t>S</a:t>
              </a:r>
              <a:endParaRPr/>
            </a:p>
          </p:txBody>
        </p:sp>
        <p:cxnSp>
          <p:nvCxnSpPr>
            <p:cNvPr id="127" name="Google Shape;127;p18"/>
            <p:cNvCxnSpPr/>
            <p:nvPr/>
          </p:nvCxnSpPr>
          <p:spPr>
            <a:xfrm>
              <a:off x="4635049" y="3154293"/>
              <a:ext cx="569400" cy="0"/>
            </a:xfrm>
            <a:prstGeom prst="straightConnector1">
              <a:avLst/>
            </a:prstGeom>
            <a:noFill/>
            <a:ln w="9525" cap="flat" cmpd="sng">
              <a:solidFill>
                <a:srgbClr val="323442"/>
              </a:solidFill>
              <a:prstDash val="solid"/>
              <a:round/>
              <a:headEnd type="triangle" w="med" len="med"/>
              <a:tailEnd type="triangle" w="med" len="med"/>
            </a:ln>
          </p:spPr>
        </p:cxnSp>
        <p:cxnSp>
          <p:nvCxnSpPr>
            <p:cNvPr id="128" name="Google Shape;128;p18"/>
            <p:cNvCxnSpPr/>
            <p:nvPr/>
          </p:nvCxnSpPr>
          <p:spPr>
            <a:xfrm>
              <a:off x="4616199" y="1619077"/>
              <a:ext cx="21600" cy="1552200"/>
            </a:xfrm>
            <a:prstGeom prst="straightConnector1">
              <a:avLst/>
            </a:prstGeom>
            <a:noFill/>
            <a:ln w="34925" cap="flat" cmpd="sng">
              <a:solidFill>
                <a:srgbClr val="272933"/>
              </a:solidFill>
              <a:prstDash val="solid"/>
              <a:round/>
              <a:headEnd type="none" w="sm" len="sm"/>
              <a:tailEnd type="none" w="sm" len="sm"/>
            </a:ln>
          </p:spPr>
        </p:cxnSp>
        <p:sp>
          <p:nvSpPr>
            <p:cNvPr id="129" name="Google Shape;129;p18"/>
            <p:cNvSpPr/>
            <p:nvPr/>
          </p:nvSpPr>
          <p:spPr>
            <a:xfrm>
              <a:off x="6192104" y="2817463"/>
              <a:ext cx="756300" cy="673800"/>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MD5 Registers</a:t>
              </a:r>
              <a:endParaRPr/>
            </a:p>
          </p:txBody>
        </p:sp>
        <p:sp>
          <p:nvSpPr>
            <p:cNvPr id="130" name="Google Shape;130;p18"/>
            <p:cNvSpPr/>
            <p:nvPr/>
          </p:nvSpPr>
          <p:spPr>
            <a:xfrm>
              <a:off x="6965211" y="2817463"/>
              <a:ext cx="1221300" cy="673800"/>
            </a:xfrm>
            <a:prstGeom prst="rect">
              <a:avLst/>
            </a:prstGeom>
            <a:solidFill>
              <a:srgbClr val="A6C4E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00" b="0" i="0" u="none" strike="noStrike" cap="none">
                  <a:solidFill>
                    <a:schemeClr val="dk1"/>
                  </a:solidFill>
                  <a:latin typeface="Arial"/>
                  <a:ea typeface="Arial"/>
                  <a:cs typeface="Arial"/>
                  <a:sym typeface="Arial"/>
                </a:rPr>
                <a:t> Configurable access control</a:t>
              </a:r>
              <a:endParaRPr/>
            </a:p>
          </p:txBody>
        </p:sp>
        <p:cxnSp>
          <p:nvCxnSpPr>
            <p:cNvPr id="131" name="Google Shape;131;p18"/>
            <p:cNvCxnSpPr/>
            <p:nvPr/>
          </p:nvCxnSpPr>
          <p:spPr>
            <a:xfrm rot="10800000" flipH="1">
              <a:off x="5752642" y="3168689"/>
              <a:ext cx="439500" cy="900"/>
            </a:xfrm>
            <a:prstGeom prst="straightConnector1">
              <a:avLst/>
            </a:prstGeom>
            <a:noFill/>
            <a:ln w="9525" cap="flat" cmpd="sng">
              <a:solidFill>
                <a:srgbClr val="BFBFBF"/>
              </a:solidFill>
              <a:prstDash val="solid"/>
              <a:round/>
              <a:headEnd type="triangle" w="med" len="med"/>
              <a:tailEnd type="triangle" w="med" len="med"/>
            </a:ln>
          </p:spPr>
        </p:cxnSp>
        <p:sp>
          <p:nvSpPr>
            <p:cNvPr id="132" name="Google Shape;132;p18"/>
            <p:cNvSpPr/>
            <p:nvPr/>
          </p:nvSpPr>
          <p:spPr>
            <a:xfrm>
              <a:off x="7342801" y="2055940"/>
              <a:ext cx="360600" cy="251400"/>
            </a:xfrm>
            <a:prstGeom prst="rect">
              <a:avLst/>
            </a:prstGeom>
            <a:solidFill>
              <a:srgbClr val="F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a:t>
              </a:r>
              <a:endParaRPr/>
            </a:p>
          </p:txBody>
        </p:sp>
        <p:sp>
          <p:nvSpPr>
            <p:cNvPr id="133" name="Google Shape;133;p18"/>
            <p:cNvSpPr/>
            <p:nvPr/>
          </p:nvSpPr>
          <p:spPr>
            <a:xfrm>
              <a:off x="7342801" y="3808540"/>
              <a:ext cx="360600" cy="251400"/>
            </a:xfrm>
            <a:prstGeom prst="rect">
              <a:avLst/>
            </a:prstGeom>
            <a:solidFill>
              <a:srgbClr val="FC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M</a:t>
              </a:r>
              <a:endParaRPr/>
            </a:p>
          </p:txBody>
        </p:sp>
        <p:cxnSp>
          <p:nvCxnSpPr>
            <p:cNvPr id="134" name="Google Shape;134;p18"/>
            <p:cNvCxnSpPr/>
            <p:nvPr/>
          </p:nvCxnSpPr>
          <p:spPr>
            <a:xfrm flipH="1">
              <a:off x="7521936" y="2324088"/>
              <a:ext cx="4500" cy="495300"/>
            </a:xfrm>
            <a:prstGeom prst="straightConnector1">
              <a:avLst/>
            </a:prstGeom>
            <a:noFill/>
            <a:ln w="9525" cap="flat" cmpd="sng">
              <a:solidFill>
                <a:srgbClr val="BFBFBF"/>
              </a:solidFill>
              <a:prstDash val="solid"/>
              <a:round/>
              <a:headEnd type="triangle" w="med" len="med"/>
              <a:tailEnd type="triangle" w="med" len="med"/>
            </a:ln>
          </p:spPr>
        </p:cxnSp>
        <p:cxnSp>
          <p:nvCxnSpPr>
            <p:cNvPr id="135" name="Google Shape;135;p18"/>
            <p:cNvCxnSpPr/>
            <p:nvPr/>
          </p:nvCxnSpPr>
          <p:spPr>
            <a:xfrm>
              <a:off x="7523166" y="3450475"/>
              <a:ext cx="0" cy="350400"/>
            </a:xfrm>
            <a:prstGeom prst="straightConnector1">
              <a:avLst/>
            </a:prstGeom>
            <a:noFill/>
            <a:ln w="9525" cap="flat" cmpd="sng">
              <a:solidFill>
                <a:srgbClr val="BFBFBF"/>
              </a:solidFill>
              <a:prstDash val="solid"/>
              <a:round/>
              <a:headEnd type="triangle" w="med" len="med"/>
              <a:tailEnd type="triangle" w="med" len="med"/>
            </a:ln>
          </p:spPr>
        </p:cxnSp>
        <p:cxnSp>
          <p:nvCxnSpPr>
            <p:cNvPr id="136" name="Google Shape;136;p18"/>
            <p:cNvCxnSpPr/>
            <p:nvPr/>
          </p:nvCxnSpPr>
          <p:spPr>
            <a:xfrm>
              <a:off x="6948397" y="4059950"/>
              <a:ext cx="16500" cy="565800"/>
            </a:xfrm>
            <a:prstGeom prst="straightConnector1">
              <a:avLst/>
            </a:prstGeom>
            <a:noFill/>
            <a:ln w="9525" cap="flat" cmpd="sng">
              <a:solidFill>
                <a:srgbClr val="323442"/>
              </a:solidFill>
              <a:prstDash val="solid"/>
              <a:round/>
              <a:headEnd type="triangle" w="med" len="med"/>
              <a:tailEnd type="triangle" w="med" len="med"/>
            </a:ln>
          </p:spPr>
        </p:cxnSp>
      </p:grpSp>
      <p:sp>
        <p:nvSpPr>
          <p:cNvPr id="137" name="Google Shape;137;p18"/>
          <p:cNvSpPr txBox="1"/>
          <p:nvPr/>
        </p:nvSpPr>
        <p:spPr>
          <a:xfrm>
            <a:off x="6509772" y="4476625"/>
            <a:ext cx="12033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t>TestBench</a:t>
            </a:r>
            <a:endParaRPr/>
          </a:p>
        </p:txBody>
      </p:sp>
      <p:sp>
        <p:nvSpPr>
          <p:cNvPr id="138" name="Google Shape;138;p18"/>
          <p:cNvSpPr txBox="1"/>
          <p:nvPr/>
        </p:nvSpPr>
        <p:spPr>
          <a:xfrm>
            <a:off x="6047818" y="882899"/>
            <a:ext cx="18027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MD5 Top Wrapper</a:t>
            </a:r>
            <a:endParaRPr/>
          </a:p>
        </p:txBody>
      </p:sp>
      <p:sp>
        <p:nvSpPr>
          <p:cNvPr id="139" name="Google Shape;139;p18"/>
          <p:cNvSpPr txBox="1"/>
          <p:nvPr/>
        </p:nvSpPr>
        <p:spPr>
          <a:xfrm>
            <a:off x="3058450" y="4730125"/>
            <a:ext cx="31812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t>* MD5 = Hardware Accelerator Core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4A91068-AE42-EF42-B720-0624DAB4441D}"/>
              </a:ext>
            </a:extLst>
          </p:cNvPr>
          <p:cNvSpPr/>
          <p:nvPr/>
        </p:nvSpPr>
        <p:spPr>
          <a:xfrm>
            <a:off x="217002" y="1438183"/>
            <a:ext cx="914400" cy="9144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err="1"/>
              <a:t>AXI_Lite</a:t>
            </a:r>
            <a:r>
              <a:rPr lang="en-US" dirty="0"/>
              <a:t> Slave </a:t>
            </a:r>
          </a:p>
        </p:txBody>
      </p:sp>
      <p:sp>
        <p:nvSpPr>
          <p:cNvPr id="5" name="Rectangle 4">
            <a:extLst>
              <a:ext uri="{FF2B5EF4-FFF2-40B4-BE49-F238E27FC236}">
                <a16:creationId xmlns:a16="http://schemas.microsoft.com/office/drawing/2014/main" id="{313527F3-9A4A-8F43-B863-B06D770991C3}"/>
              </a:ext>
            </a:extLst>
          </p:cNvPr>
          <p:cNvSpPr/>
          <p:nvPr/>
        </p:nvSpPr>
        <p:spPr>
          <a:xfrm>
            <a:off x="1615736" y="514854"/>
            <a:ext cx="7004481" cy="41836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32E1FDF4-3F06-FA44-81BE-1982F5BF7186}"/>
              </a:ext>
            </a:extLst>
          </p:cNvPr>
          <p:cNvSpPr/>
          <p:nvPr/>
        </p:nvSpPr>
        <p:spPr>
          <a:xfrm>
            <a:off x="1902175" y="3601500"/>
            <a:ext cx="1840002" cy="7989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AXI4 Master</a:t>
            </a:r>
          </a:p>
        </p:txBody>
      </p:sp>
      <p:sp>
        <p:nvSpPr>
          <p:cNvPr id="17" name="Rectangle 16">
            <a:extLst>
              <a:ext uri="{FF2B5EF4-FFF2-40B4-BE49-F238E27FC236}">
                <a16:creationId xmlns:a16="http://schemas.microsoft.com/office/drawing/2014/main" id="{F74CBECD-BB77-B24B-B893-511711C1FEE3}"/>
              </a:ext>
            </a:extLst>
          </p:cNvPr>
          <p:cNvSpPr/>
          <p:nvPr/>
        </p:nvSpPr>
        <p:spPr>
          <a:xfrm>
            <a:off x="6524095" y="1996888"/>
            <a:ext cx="1942732" cy="9371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WB           </a:t>
            </a:r>
            <a:r>
              <a:rPr lang="en-US" dirty="0" err="1">
                <a:solidFill>
                  <a:schemeClr val="tx1"/>
                </a:solidFill>
              </a:rPr>
              <a:t>Pancham</a:t>
            </a:r>
            <a:endParaRPr lang="en-US" dirty="0">
              <a:solidFill>
                <a:schemeClr val="tx1"/>
              </a:solidFill>
            </a:endParaRPr>
          </a:p>
        </p:txBody>
      </p:sp>
      <p:cxnSp>
        <p:nvCxnSpPr>
          <p:cNvPr id="19" name="Straight Arrow Connector 18">
            <a:extLst>
              <a:ext uri="{FF2B5EF4-FFF2-40B4-BE49-F238E27FC236}">
                <a16:creationId xmlns:a16="http://schemas.microsoft.com/office/drawing/2014/main" id="{8CBD7FA9-E1B4-C045-A31A-3D73A6CD760B}"/>
              </a:ext>
            </a:extLst>
          </p:cNvPr>
          <p:cNvCxnSpPr>
            <a:cxnSpLocks/>
            <a:stCxn id="4" idx="3"/>
          </p:cNvCxnSpPr>
          <p:nvPr/>
        </p:nvCxnSpPr>
        <p:spPr>
          <a:xfrm>
            <a:off x="1131402" y="1895383"/>
            <a:ext cx="616716" cy="0"/>
          </a:xfrm>
          <a:prstGeom prst="straightConnector1">
            <a:avLst/>
          </a:prstGeom>
          <a:ln>
            <a:solidFill>
              <a:srgbClr val="92D050"/>
            </a:solidFill>
            <a:tailEnd type="triangle"/>
          </a:ln>
        </p:spPr>
        <p:style>
          <a:lnRef idx="2">
            <a:schemeClr val="accent6"/>
          </a:lnRef>
          <a:fillRef idx="0">
            <a:schemeClr val="accent6"/>
          </a:fillRef>
          <a:effectRef idx="1">
            <a:schemeClr val="accent6"/>
          </a:effectRef>
          <a:fontRef idx="minor">
            <a:schemeClr val="tx1"/>
          </a:fontRef>
        </p:style>
      </p:cxnSp>
      <p:cxnSp>
        <p:nvCxnSpPr>
          <p:cNvPr id="33" name="Straight Arrow Connector 32">
            <a:extLst>
              <a:ext uri="{FF2B5EF4-FFF2-40B4-BE49-F238E27FC236}">
                <a16:creationId xmlns:a16="http://schemas.microsoft.com/office/drawing/2014/main" id="{37EC3042-405A-774E-8381-157C3861A59E}"/>
              </a:ext>
            </a:extLst>
          </p:cNvPr>
          <p:cNvCxnSpPr>
            <a:cxnSpLocks/>
          </p:cNvCxnSpPr>
          <p:nvPr/>
        </p:nvCxnSpPr>
        <p:spPr>
          <a:xfrm>
            <a:off x="3355759" y="2198335"/>
            <a:ext cx="0" cy="1403165"/>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ACDF96C2-F53B-114C-97F6-EB77CC0BE953}"/>
              </a:ext>
            </a:extLst>
          </p:cNvPr>
          <p:cNvCxnSpPr/>
          <p:nvPr/>
        </p:nvCxnSpPr>
        <p:spPr>
          <a:xfrm>
            <a:off x="3742177" y="4287916"/>
            <a:ext cx="1091703" cy="0"/>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13666B77-1C7E-8B4D-8031-4CA2ABEB712E}"/>
              </a:ext>
            </a:extLst>
          </p:cNvPr>
          <p:cNvCxnSpPr/>
          <p:nvPr/>
        </p:nvCxnSpPr>
        <p:spPr>
          <a:xfrm flipH="1">
            <a:off x="3735518" y="3799643"/>
            <a:ext cx="1105019"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161C7BD1-FDD2-D54D-8E63-1899EA7CA1E4}"/>
              </a:ext>
            </a:extLst>
          </p:cNvPr>
          <p:cNvCxnSpPr>
            <a:cxnSpLocks/>
          </p:cNvCxnSpPr>
          <p:nvPr/>
        </p:nvCxnSpPr>
        <p:spPr>
          <a:xfrm>
            <a:off x="6403011" y="4296793"/>
            <a:ext cx="1657913" cy="0"/>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cxnSp>
      <p:cxnSp>
        <p:nvCxnSpPr>
          <p:cNvPr id="60" name="Straight Arrow Connector 59">
            <a:extLst>
              <a:ext uri="{FF2B5EF4-FFF2-40B4-BE49-F238E27FC236}">
                <a16:creationId xmlns:a16="http://schemas.microsoft.com/office/drawing/2014/main" id="{64750E69-3883-5F4B-A1AC-60AF83DF79D7}"/>
              </a:ext>
            </a:extLst>
          </p:cNvPr>
          <p:cNvCxnSpPr>
            <a:cxnSpLocks/>
          </p:cNvCxnSpPr>
          <p:nvPr/>
        </p:nvCxnSpPr>
        <p:spPr>
          <a:xfrm flipV="1">
            <a:off x="8060924" y="2934072"/>
            <a:ext cx="0" cy="1362721"/>
          </a:xfrm>
          <a:prstGeom prst="straightConnector1">
            <a:avLst/>
          </a:prstGeom>
          <a:ln>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1B11252C-7B34-A546-A1BE-365C991086F5}"/>
              </a:ext>
            </a:extLst>
          </p:cNvPr>
          <p:cNvCxnSpPr/>
          <p:nvPr/>
        </p:nvCxnSpPr>
        <p:spPr>
          <a:xfrm>
            <a:off x="7319140" y="2934071"/>
            <a:ext cx="0" cy="856694"/>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BFFBA448-DEEE-FB4C-BAE9-83318524C3C8}"/>
              </a:ext>
            </a:extLst>
          </p:cNvPr>
          <p:cNvCxnSpPr>
            <a:cxnSpLocks/>
          </p:cNvCxnSpPr>
          <p:nvPr/>
        </p:nvCxnSpPr>
        <p:spPr>
          <a:xfrm flipH="1">
            <a:off x="6403011" y="3790765"/>
            <a:ext cx="916130"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084D8639-3380-6941-A7F4-4A949A56B972}"/>
              </a:ext>
            </a:extLst>
          </p:cNvPr>
          <p:cNvCxnSpPr>
            <a:cxnSpLocks/>
          </p:cNvCxnSpPr>
          <p:nvPr/>
        </p:nvCxnSpPr>
        <p:spPr>
          <a:xfrm>
            <a:off x="3364637" y="2198335"/>
            <a:ext cx="590853" cy="0"/>
          </a:xfrm>
          <a:prstGeom prst="line">
            <a:avLst/>
          </a:prstGeom>
          <a:ln>
            <a:solidFill>
              <a:srgbClr val="0070C0"/>
            </a:solidFill>
          </a:ln>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12DF1AC3-BBED-284D-B93E-581D87446E5F}"/>
              </a:ext>
            </a:extLst>
          </p:cNvPr>
          <p:cNvCxnSpPr>
            <a:cxnSpLocks/>
          </p:cNvCxnSpPr>
          <p:nvPr/>
        </p:nvCxnSpPr>
        <p:spPr>
          <a:xfrm flipV="1">
            <a:off x="3595456" y="2571750"/>
            <a:ext cx="0" cy="1029751"/>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779A61E7-FABE-044E-B725-75D02982A51C}"/>
              </a:ext>
            </a:extLst>
          </p:cNvPr>
          <p:cNvCxnSpPr/>
          <p:nvPr/>
        </p:nvCxnSpPr>
        <p:spPr>
          <a:xfrm>
            <a:off x="3595456" y="2571750"/>
            <a:ext cx="360034" cy="0"/>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sp>
        <p:nvSpPr>
          <p:cNvPr id="75" name="Rectangle 74">
            <a:extLst>
              <a:ext uri="{FF2B5EF4-FFF2-40B4-BE49-F238E27FC236}">
                <a16:creationId xmlns:a16="http://schemas.microsoft.com/office/drawing/2014/main" id="{C10F503E-9B7F-A74A-BE4E-647DB913A170}"/>
              </a:ext>
            </a:extLst>
          </p:cNvPr>
          <p:cNvSpPr/>
          <p:nvPr/>
        </p:nvSpPr>
        <p:spPr>
          <a:xfrm>
            <a:off x="2827423" y="514853"/>
            <a:ext cx="4833989" cy="400110"/>
          </a:xfrm>
          <a:prstGeom prst="rect">
            <a:avLst/>
          </a:prstGeom>
          <a:noFill/>
        </p:spPr>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MD5 Wrapper</a:t>
            </a:r>
          </a:p>
        </p:txBody>
      </p:sp>
      <p:cxnSp>
        <p:nvCxnSpPr>
          <p:cNvPr id="78" name="Straight Arrow Connector 77">
            <a:extLst>
              <a:ext uri="{FF2B5EF4-FFF2-40B4-BE49-F238E27FC236}">
                <a16:creationId xmlns:a16="http://schemas.microsoft.com/office/drawing/2014/main" id="{CA1EB828-8EE9-0B44-9219-09C592C76546}"/>
              </a:ext>
            </a:extLst>
          </p:cNvPr>
          <p:cNvCxnSpPr/>
          <p:nvPr/>
        </p:nvCxnSpPr>
        <p:spPr>
          <a:xfrm>
            <a:off x="2015231" y="2409746"/>
            <a:ext cx="0" cy="1219650"/>
          </a:xfrm>
          <a:prstGeom prst="straightConnector1">
            <a:avLst/>
          </a:prstGeom>
          <a:ln>
            <a:solidFill>
              <a:schemeClr val="bg2"/>
            </a:solidFill>
            <a:tailEnd type="triangle"/>
          </a:ln>
        </p:spPr>
        <p:style>
          <a:lnRef idx="2">
            <a:schemeClr val="dk1"/>
          </a:lnRef>
          <a:fillRef idx="0">
            <a:schemeClr val="dk1"/>
          </a:fillRef>
          <a:effectRef idx="1">
            <a:schemeClr val="dk1"/>
          </a:effectRef>
          <a:fontRef idx="minor">
            <a:schemeClr val="tx1"/>
          </a:fontRef>
        </p:style>
      </p:cxnSp>
      <p:graphicFrame>
        <p:nvGraphicFramePr>
          <p:cNvPr id="12" name="Table 11">
            <a:extLst>
              <a:ext uri="{FF2B5EF4-FFF2-40B4-BE49-F238E27FC236}">
                <a16:creationId xmlns:a16="http://schemas.microsoft.com/office/drawing/2014/main" id="{7EF3DA05-5373-B94F-AFB0-BD947B62C25E}"/>
              </a:ext>
            </a:extLst>
          </p:cNvPr>
          <p:cNvGraphicFramePr>
            <a:graphicFrameLocks noGrp="1"/>
          </p:cNvGraphicFramePr>
          <p:nvPr/>
        </p:nvGraphicFramePr>
        <p:xfrm>
          <a:off x="1734405" y="1334521"/>
          <a:ext cx="1475048" cy="1315152"/>
        </p:xfrm>
        <a:graphic>
          <a:graphicData uri="http://schemas.openxmlformats.org/drawingml/2006/table">
            <a:tbl>
              <a:tblPr>
                <a:tableStyleId>{5C22544A-7EE6-4342-B048-85BDC9FD1C3A}</a:tableStyleId>
              </a:tblPr>
              <a:tblGrid>
                <a:gridCol w="392002">
                  <a:extLst>
                    <a:ext uri="{9D8B030D-6E8A-4147-A177-3AD203B41FA5}">
                      <a16:colId xmlns:a16="http://schemas.microsoft.com/office/drawing/2014/main" val="929535433"/>
                    </a:ext>
                  </a:extLst>
                </a:gridCol>
                <a:gridCol w="522664">
                  <a:extLst>
                    <a:ext uri="{9D8B030D-6E8A-4147-A177-3AD203B41FA5}">
                      <a16:colId xmlns:a16="http://schemas.microsoft.com/office/drawing/2014/main" val="3404555103"/>
                    </a:ext>
                  </a:extLst>
                </a:gridCol>
                <a:gridCol w="560382">
                  <a:extLst>
                    <a:ext uri="{9D8B030D-6E8A-4147-A177-3AD203B41FA5}">
                      <a16:colId xmlns:a16="http://schemas.microsoft.com/office/drawing/2014/main" val="16172237"/>
                    </a:ext>
                  </a:extLst>
                </a:gridCol>
              </a:tblGrid>
              <a:tr h="309312">
                <a:tc>
                  <a:txBody>
                    <a:bodyPr/>
                    <a:lstStyle/>
                    <a:p>
                      <a:endParaRPr lang="en-US" sz="800" dirty="0"/>
                    </a:p>
                  </a:txBody>
                  <a:tcPr/>
                </a:tc>
                <a:tc>
                  <a:txBody>
                    <a:bodyPr/>
                    <a:lstStyle/>
                    <a:p>
                      <a:r>
                        <a:rPr lang="en-US" sz="1200" dirty="0" err="1"/>
                        <a:t>addr</a:t>
                      </a:r>
                      <a:endParaRPr lang="en-US" sz="1200" dirty="0"/>
                    </a:p>
                  </a:txBody>
                  <a:tcPr/>
                </a:tc>
                <a:tc>
                  <a:txBody>
                    <a:bodyPr/>
                    <a:lstStyle/>
                    <a:p>
                      <a:r>
                        <a:rPr lang="en-US" sz="1200" dirty="0"/>
                        <a:t>data</a:t>
                      </a:r>
                    </a:p>
                  </a:txBody>
                  <a:tcPr/>
                </a:tc>
                <a:extLst>
                  <a:ext uri="{0D108BD9-81ED-4DB2-BD59-A6C34878D82A}">
                    <a16:rowId xmlns:a16="http://schemas.microsoft.com/office/drawing/2014/main" val="3971931924"/>
                  </a:ext>
                </a:extLst>
              </a:tr>
              <a:tr h="324212">
                <a:tc>
                  <a:txBody>
                    <a:bodyPr/>
                    <a:lstStyle/>
                    <a:p>
                      <a:r>
                        <a:rPr lang="en-US" sz="800" b="1" dirty="0"/>
                        <a:t>Reg0</a:t>
                      </a:r>
                    </a:p>
                  </a:txBody>
                  <a:tcPr/>
                </a:tc>
                <a:tc>
                  <a:txBody>
                    <a:bodyPr/>
                    <a:lstStyle/>
                    <a:p>
                      <a:r>
                        <a:rPr lang="en-US" sz="1200" dirty="0"/>
                        <a:t>0</a:t>
                      </a:r>
                    </a:p>
                  </a:txBody>
                  <a:tcPr/>
                </a:tc>
                <a:tc>
                  <a:txBody>
                    <a:bodyPr/>
                    <a:lstStyle/>
                    <a:p>
                      <a:r>
                        <a:rPr lang="en-US" sz="1200" dirty="0"/>
                        <a:t>1</a:t>
                      </a:r>
                    </a:p>
                  </a:txBody>
                  <a:tcPr/>
                </a:tc>
                <a:extLst>
                  <a:ext uri="{0D108BD9-81ED-4DB2-BD59-A6C34878D82A}">
                    <a16:rowId xmlns:a16="http://schemas.microsoft.com/office/drawing/2014/main" val="4175806236"/>
                  </a:ext>
                </a:extLst>
              </a:tr>
              <a:tr h="324212">
                <a:tc>
                  <a:txBody>
                    <a:bodyPr/>
                    <a:lstStyle/>
                    <a:p>
                      <a:r>
                        <a:rPr lang="en-US" sz="800" b="1" dirty="0"/>
                        <a:t>Reg1</a:t>
                      </a:r>
                    </a:p>
                  </a:txBody>
                  <a:tcPr/>
                </a:tc>
                <a:tc>
                  <a:txBody>
                    <a:bodyPr/>
                    <a:lstStyle/>
                    <a:p>
                      <a:r>
                        <a:rPr lang="en-US" sz="1200" dirty="0"/>
                        <a:t>1</a:t>
                      </a:r>
                    </a:p>
                  </a:txBody>
                  <a:tcPr/>
                </a:tc>
                <a:tc>
                  <a:txBody>
                    <a:bodyPr/>
                    <a:lstStyle/>
                    <a:p>
                      <a:r>
                        <a:rPr lang="en-US" sz="1200" dirty="0" err="1"/>
                        <a:t>abcd</a:t>
                      </a:r>
                      <a:endParaRPr lang="en-US" sz="1200" dirty="0"/>
                    </a:p>
                  </a:txBody>
                  <a:tcPr/>
                </a:tc>
                <a:extLst>
                  <a:ext uri="{0D108BD9-81ED-4DB2-BD59-A6C34878D82A}">
                    <a16:rowId xmlns:a16="http://schemas.microsoft.com/office/drawing/2014/main" val="4258230263"/>
                  </a:ext>
                </a:extLst>
              </a:tr>
              <a:tr h="324212">
                <a:tc>
                  <a:txBody>
                    <a:bodyPr/>
                    <a:lstStyle/>
                    <a:p>
                      <a:r>
                        <a:rPr lang="en-US" sz="800" b="1" dirty="0"/>
                        <a:t>Reg2</a:t>
                      </a:r>
                    </a:p>
                  </a:txBody>
                  <a:tcPr/>
                </a:tc>
                <a:tc>
                  <a:txBody>
                    <a:bodyPr/>
                    <a:lstStyle/>
                    <a:p>
                      <a:r>
                        <a:rPr lang="en-US" sz="1200" dirty="0"/>
                        <a:t>2</a:t>
                      </a:r>
                    </a:p>
                  </a:txBody>
                  <a:tcPr/>
                </a:tc>
                <a:tc>
                  <a:txBody>
                    <a:bodyPr/>
                    <a:lstStyle/>
                    <a:p>
                      <a:r>
                        <a:rPr lang="en-US" sz="1200" dirty="0"/>
                        <a:t>f0f0</a:t>
                      </a:r>
                    </a:p>
                  </a:txBody>
                  <a:tcPr/>
                </a:tc>
                <a:extLst>
                  <a:ext uri="{0D108BD9-81ED-4DB2-BD59-A6C34878D82A}">
                    <a16:rowId xmlns:a16="http://schemas.microsoft.com/office/drawing/2014/main" val="2974867508"/>
                  </a:ext>
                </a:extLst>
              </a:tr>
            </a:tbl>
          </a:graphicData>
        </a:graphic>
      </p:graphicFrame>
      <p:graphicFrame>
        <p:nvGraphicFramePr>
          <p:cNvPr id="13" name="Table 12">
            <a:extLst>
              <a:ext uri="{FF2B5EF4-FFF2-40B4-BE49-F238E27FC236}">
                <a16:creationId xmlns:a16="http://schemas.microsoft.com/office/drawing/2014/main" id="{F6B1DCBC-0EF4-454F-B5EF-74DDAA3D59D8}"/>
              </a:ext>
            </a:extLst>
          </p:cNvPr>
          <p:cNvGraphicFramePr>
            <a:graphicFrameLocks noGrp="1"/>
          </p:cNvGraphicFramePr>
          <p:nvPr/>
        </p:nvGraphicFramePr>
        <p:xfrm>
          <a:off x="3955490" y="1295942"/>
          <a:ext cx="2084271" cy="1483360"/>
        </p:xfrm>
        <a:graphic>
          <a:graphicData uri="http://schemas.openxmlformats.org/drawingml/2006/table">
            <a:tbl>
              <a:tblPr>
                <a:tableStyleId>{5C22544A-7EE6-4342-B048-85BDC9FD1C3A}</a:tableStyleId>
              </a:tblPr>
              <a:tblGrid>
                <a:gridCol w="811819">
                  <a:extLst>
                    <a:ext uri="{9D8B030D-6E8A-4147-A177-3AD203B41FA5}">
                      <a16:colId xmlns:a16="http://schemas.microsoft.com/office/drawing/2014/main" val="225542702"/>
                    </a:ext>
                  </a:extLst>
                </a:gridCol>
                <a:gridCol w="577695">
                  <a:extLst>
                    <a:ext uri="{9D8B030D-6E8A-4147-A177-3AD203B41FA5}">
                      <a16:colId xmlns:a16="http://schemas.microsoft.com/office/drawing/2014/main" val="3456649884"/>
                    </a:ext>
                  </a:extLst>
                </a:gridCol>
                <a:gridCol w="694757">
                  <a:extLst>
                    <a:ext uri="{9D8B030D-6E8A-4147-A177-3AD203B41FA5}">
                      <a16:colId xmlns:a16="http://schemas.microsoft.com/office/drawing/2014/main" val="2868759326"/>
                    </a:ext>
                  </a:extLst>
                </a:gridCol>
              </a:tblGrid>
              <a:tr h="370840">
                <a:tc>
                  <a:txBody>
                    <a:bodyPr/>
                    <a:lstStyle/>
                    <a:p>
                      <a:endParaRPr lang="en-US" sz="1000" dirty="0"/>
                    </a:p>
                  </a:txBody>
                  <a:tcPr/>
                </a:tc>
                <a:tc>
                  <a:txBody>
                    <a:bodyPr/>
                    <a:lstStyle/>
                    <a:p>
                      <a:r>
                        <a:rPr lang="en-US" sz="1200" dirty="0" err="1"/>
                        <a:t>addr</a:t>
                      </a:r>
                      <a:endParaRPr lang="en-US" sz="1200" dirty="0"/>
                    </a:p>
                  </a:txBody>
                  <a:tcPr/>
                </a:tc>
                <a:tc>
                  <a:txBody>
                    <a:bodyPr/>
                    <a:lstStyle/>
                    <a:p>
                      <a:r>
                        <a:rPr lang="en-US" sz="1200" dirty="0"/>
                        <a:t>data</a:t>
                      </a:r>
                    </a:p>
                  </a:txBody>
                  <a:tcPr/>
                </a:tc>
                <a:extLst>
                  <a:ext uri="{0D108BD9-81ED-4DB2-BD59-A6C34878D82A}">
                    <a16:rowId xmlns:a16="http://schemas.microsoft.com/office/drawing/2014/main" val="3832435763"/>
                  </a:ext>
                </a:extLst>
              </a:tr>
              <a:tr h="370840">
                <a:tc>
                  <a:txBody>
                    <a:bodyPr/>
                    <a:lstStyle/>
                    <a:p>
                      <a:r>
                        <a:rPr lang="en-US" sz="1000" dirty="0"/>
                        <a:t>Activation</a:t>
                      </a:r>
                    </a:p>
                  </a:txBody>
                  <a:tcPr/>
                </a:tc>
                <a:tc>
                  <a:txBody>
                    <a:bodyPr/>
                    <a:lstStyle/>
                    <a:p>
                      <a:r>
                        <a:rPr lang="en-US" sz="1200" dirty="0"/>
                        <a:t>0000</a:t>
                      </a:r>
                    </a:p>
                  </a:txBody>
                  <a:tcPr/>
                </a:tc>
                <a:tc>
                  <a:txBody>
                    <a:bodyPr/>
                    <a:lstStyle/>
                    <a:p>
                      <a:r>
                        <a:rPr lang="en-US" sz="1200" dirty="0"/>
                        <a:t>0001</a:t>
                      </a:r>
                    </a:p>
                  </a:txBody>
                  <a:tcPr/>
                </a:tc>
                <a:extLst>
                  <a:ext uri="{0D108BD9-81ED-4DB2-BD59-A6C34878D82A}">
                    <a16:rowId xmlns:a16="http://schemas.microsoft.com/office/drawing/2014/main" val="1077625605"/>
                  </a:ext>
                </a:extLst>
              </a:tr>
              <a:tr h="370840">
                <a:tc>
                  <a:txBody>
                    <a:bodyPr/>
                    <a:lstStyle/>
                    <a:p>
                      <a:r>
                        <a:rPr lang="en-US" sz="1000" dirty="0"/>
                        <a:t>SRC</a:t>
                      </a:r>
                    </a:p>
                  </a:txBody>
                  <a:tcPr/>
                </a:tc>
                <a:tc>
                  <a:txBody>
                    <a:bodyPr/>
                    <a:lstStyle/>
                    <a:p>
                      <a:r>
                        <a:rPr lang="en-US" sz="1200" dirty="0" err="1"/>
                        <a:t>abcd</a:t>
                      </a:r>
                      <a:endParaRPr lang="en-US" sz="1200" dirty="0"/>
                    </a:p>
                  </a:txBody>
                  <a:tcPr/>
                </a:tc>
                <a:tc>
                  <a:txBody>
                    <a:bodyPr/>
                    <a:lstStyle/>
                    <a:p>
                      <a:r>
                        <a:rPr lang="en-US" sz="1200" dirty="0" err="1"/>
                        <a:t>fedc</a:t>
                      </a:r>
                      <a:endParaRPr lang="en-US" sz="1200" dirty="0"/>
                    </a:p>
                  </a:txBody>
                  <a:tcPr/>
                </a:tc>
                <a:extLst>
                  <a:ext uri="{0D108BD9-81ED-4DB2-BD59-A6C34878D82A}">
                    <a16:rowId xmlns:a16="http://schemas.microsoft.com/office/drawing/2014/main" val="3119197524"/>
                  </a:ext>
                </a:extLst>
              </a:tr>
              <a:tr h="370840">
                <a:tc>
                  <a:txBody>
                    <a:bodyPr/>
                    <a:lstStyle/>
                    <a:p>
                      <a:r>
                        <a:rPr lang="en-US" sz="1000" dirty="0"/>
                        <a:t>DEST</a:t>
                      </a:r>
                    </a:p>
                  </a:txBody>
                  <a:tcPr/>
                </a:tc>
                <a:tc>
                  <a:txBody>
                    <a:bodyPr/>
                    <a:lstStyle/>
                    <a:p>
                      <a:r>
                        <a:rPr lang="en-US" sz="1200" dirty="0"/>
                        <a:t>f0f0</a:t>
                      </a:r>
                    </a:p>
                  </a:txBody>
                  <a:tcPr/>
                </a:tc>
                <a:tc>
                  <a:txBody>
                    <a:bodyPr/>
                    <a:lstStyle/>
                    <a:p>
                      <a:r>
                        <a:rPr lang="en-US" sz="1200" dirty="0" err="1"/>
                        <a:t>fedc</a:t>
                      </a:r>
                      <a:endParaRPr lang="en-US" sz="1200" dirty="0"/>
                    </a:p>
                  </a:txBody>
                  <a:tcPr/>
                </a:tc>
                <a:extLst>
                  <a:ext uri="{0D108BD9-81ED-4DB2-BD59-A6C34878D82A}">
                    <a16:rowId xmlns:a16="http://schemas.microsoft.com/office/drawing/2014/main" val="434800626"/>
                  </a:ext>
                </a:extLst>
              </a:tr>
            </a:tbl>
          </a:graphicData>
        </a:graphic>
      </p:graphicFrame>
      <p:graphicFrame>
        <p:nvGraphicFramePr>
          <p:cNvPr id="21" name="Table 20">
            <a:extLst>
              <a:ext uri="{FF2B5EF4-FFF2-40B4-BE49-F238E27FC236}">
                <a16:creationId xmlns:a16="http://schemas.microsoft.com/office/drawing/2014/main" id="{95957762-FD4A-124D-B1DD-AE1576C92DD1}"/>
              </a:ext>
            </a:extLst>
          </p:cNvPr>
          <p:cNvGraphicFramePr>
            <a:graphicFrameLocks noGrp="1"/>
          </p:cNvGraphicFramePr>
          <p:nvPr/>
        </p:nvGraphicFramePr>
        <p:xfrm>
          <a:off x="4831663" y="3609421"/>
          <a:ext cx="1571348" cy="856690"/>
        </p:xfrm>
        <a:graphic>
          <a:graphicData uri="http://schemas.openxmlformats.org/drawingml/2006/table">
            <a:tbl>
              <a:tblPr>
                <a:tableStyleId>{5C22544A-7EE6-4342-B048-85BDC9FD1C3A}</a:tableStyleId>
              </a:tblPr>
              <a:tblGrid>
                <a:gridCol w="1022902">
                  <a:extLst>
                    <a:ext uri="{9D8B030D-6E8A-4147-A177-3AD203B41FA5}">
                      <a16:colId xmlns:a16="http://schemas.microsoft.com/office/drawing/2014/main" val="4149118279"/>
                    </a:ext>
                  </a:extLst>
                </a:gridCol>
                <a:gridCol w="548446">
                  <a:extLst>
                    <a:ext uri="{9D8B030D-6E8A-4147-A177-3AD203B41FA5}">
                      <a16:colId xmlns:a16="http://schemas.microsoft.com/office/drawing/2014/main" val="3380631463"/>
                    </a:ext>
                  </a:extLst>
                </a:gridCol>
              </a:tblGrid>
              <a:tr h="428345">
                <a:tc>
                  <a:txBody>
                    <a:bodyPr/>
                    <a:lstStyle/>
                    <a:p>
                      <a:r>
                        <a:rPr lang="en-US" sz="1000" dirty="0"/>
                        <a:t>Output Buffer</a:t>
                      </a:r>
                    </a:p>
                  </a:txBody>
                  <a:tcPr/>
                </a:tc>
                <a:tc>
                  <a:txBody>
                    <a:bodyPr/>
                    <a:lstStyle/>
                    <a:p>
                      <a:r>
                        <a:rPr lang="en-US" sz="1200" dirty="0" err="1"/>
                        <a:t>fedc</a:t>
                      </a:r>
                      <a:endParaRPr lang="en-US" sz="1200" dirty="0"/>
                    </a:p>
                  </a:txBody>
                  <a:tcPr/>
                </a:tc>
                <a:extLst>
                  <a:ext uri="{0D108BD9-81ED-4DB2-BD59-A6C34878D82A}">
                    <a16:rowId xmlns:a16="http://schemas.microsoft.com/office/drawing/2014/main" val="143534860"/>
                  </a:ext>
                </a:extLst>
              </a:tr>
              <a:tr h="428345">
                <a:tc>
                  <a:txBody>
                    <a:bodyPr/>
                    <a:lstStyle/>
                    <a:p>
                      <a:r>
                        <a:rPr lang="en-US" sz="1000" dirty="0"/>
                        <a:t>Input Buffer</a:t>
                      </a:r>
                    </a:p>
                  </a:txBody>
                  <a:tcPr/>
                </a:tc>
                <a:tc>
                  <a:txBody>
                    <a:bodyPr/>
                    <a:lstStyle/>
                    <a:p>
                      <a:r>
                        <a:rPr lang="en-US" sz="1200" dirty="0" err="1"/>
                        <a:t>fedc</a:t>
                      </a:r>
                      <a:endParaRPr lang="en-US" sz="1200" dirty="0"/>
                    </a:p>
                  </a:txBody>
                  <a:tcPr/>
                </a:tc>
                <a:extLst>
                  <a:ext uri="{0D108BD9-81ED-4DB2-BD59-A6C34878D82A}">
                    <a16:rowId xmlns:a16="http://schemas.microsoft.com/office/drawing/2014/main" val="514252589"/>
                  </a:ext>
                </a:extLst>
              </a:tr>
            </a:tbl>
          </a:graphicData>
        </a:graphic>
      </p:graphicFrame>
      <p:cxnSp>
        <p:nvCxnSpPr>
          <p:cNvPr id="7" name="Straight Arrow Connector 6">
            <a:extLst>
              <a:ext uri="{FF2B5EF4-FFF2-40B4-BE49-F238E27FC236}">
                <a16:creationId xmlns:a16="http://schemas.microsoft.com/office/drawing/2014/main" id="{06090C86-2E2A-0743-9258-D1E692970836}"/>
              </a:ext>
            </a:extLst>
          </p:cNvPr>
          <p:cNvCxnSpPr/>
          <p:nvPr/>
        </p:nvCxnSpPr>
        <p:spPr>
          <a:xfrm>
            <a:off x="7073153" y="2408462"/>
            <a:ext cx="380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73ED0F8-48B6-A34B-84BA-0E408C1D4E91}"/>
              </a:ext>
            </a:extLst>
          </p:cNvPr>
          <p:cNvCxnSpPr/>
          <p:nvPr/>
        </p:nvCxnSpPr>
        <p:spPr>
          <a:xfrm flipH="1">
            <a:off x="7073153" y="2512154"/>
            <a:ext cx="380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7539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4"/>
</p:tagLst>
</file>

<file path=ppt/tags/tag2.xml><?xml version="1.0" encoding="utf-8"?>
<p:tagLst xmlns:a="http://schemas.openxmlformats.org/drawingml/2006/main" xmlns:r="http://schemas.openxmlformats.org/officeDocument/2006/relationships" xmlns:p="http://schemas.openxmlformats.org/presentationml/2006/main">
  <p:tag name="TIMING" val="|9.3|0.5"/>
</p:tagLst>
</file>

<file path=ppt/tags/tag3.xml><?xml version="1.0" encoding="utf-8"?>
<p:tagLst xmlns:a="http://schemas.openxmlformats.org/drawingml/2006/main" xmlns:r="http://schemas.openxmlformats.org/officeDocument/2006/relationships" xmlns:p="http://schemas.openxmlformats.org/presentationml/2006/main">
  <p:tag name="TIMING" val="|1"/>
</p:tagLst>
</file>

<file path=ppt/tags/tag4.xml><?xml version="1.0" encoding="utf-8"?>
<p:tagLst xmlns:a="http://schemas.openxmlformats.org/drawingml/2006/main" xmlns:r="http://schemas.openxmlformats.org/officeDocument/2006/relationships" xmlns:p="http://schemas.openxmlformats.org/presentationml/2006/main">
  <p:tag name="TIMING" val="|9.3|37.8|16|0.5|6.2|3.6|0.6|4.1|0.4|8.1|3.3|0.4"/>
</p:tagLst>
</file>

<file path=ppt/tags/tag5.xml><?xml version="1.0" encoding="utf-8"?>
<p:tagLst xmlns:a="http://schemas.openxmlformats.org/drawingml/2006/main" xmlns:r="http://schemas.openxmlformats.org/officeDocument/2006/relationships" xmlns:p="http://schemas.openxmlformats.org/presentationml/2006/main">
  <p:tag name="TIMING" val="|8|0.9"/>
</p:tagLst>
</file>

<file path=ppt/tags/tag6.xml><?xml version="1.0" encoding="utf-8"?>
<p:tagLst xmlns:a="http://schemas.openxmlformats.org/drawingml/2006/main" xmlns:r="http://schemas.openxmlformats.org/officeDocument/2006/relationships" xmlns:p="http://schemas.openxmlformats.org/presentationml/2006/main">
  <p:tag name="TIMING" val="|1.2"/>
</p:tagLst>
</file>

<file path=ppt/tags/tag7.xml><?xml version="1.0" encoding="utf-8"?>
<p:tagLst xmlns:a="http://schemas.openxmlformats.org/drawingml/2006/main" xmlns:r="http://schemas.openxmlformats.org/officeDocument/2006/relationships" xmlns:p="http://schemas.openxmlformats.org/presentationml/2006/main">
  <p:tag name="TIMING" val="|1.7|0.7"/>
</p:tagLst>
</file>

<file path=ppt/tags/tag8.xml><?xml version="1.0" encoding="utf-8"?>
<p:tagLst xmlns:a="http://schemas.openxmlformats.org/drawingml/2006/main" xmlns:r="http://schemas.openxmlformats.org/officeDocument/2006/relationships" xmlns:p="http://schemas.openxmlformats.org/presentationml/2006/main">
  <p:tag name="TIMING" val="|1.4|3|2.6"/>
</p:tagLst>
</file>

<file path=ppt/tags/tag9.xml><?xml version="1.0" encoding="utf-8"?>
<p:tagLst xmlns:a="http://schemas.openxmlformats.org/drawingml/2006/main" xmlns:r="http://schemas.openxmlformats.org/officeDocument/2006/relationships" xmlns:p="http://schemas.openxmlformats.org/presentationml/2006/main">
  <p:tag name="TIMING" val="|2.3|2.5|2|1.9|2.3|1.1|2.4"/>
</p:tagLst>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1163</TotalTime>
  <Words>1623</Words>
  <Application>Microsoft Macintosh PowerPoint</Application>
  <PresentationFormat>On-screen Show (16:9)</PresentationFormat>
  <Paragraphs>190</Paragraphs>
  <Slides>19</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Proxima Nova</vt:lpstr>
      <vt:lpstr>Arial</vt:lpstr>
      <vt:lpstr>Spearmint</vt:lpstr>
      <vt:lpstr>SoC Security</vt:lpstr>
      <vt:lpstr>Team Members</vt:lpstr>
      <vt:lpstr>Project Overview</vt:lpstr>
      <vt:lpstr>PowerPoint Presentation</vt:lpstr>
      <vt:lpstr>PowerPoint Presentation</vt:lpstr>
      <vt:lpstr>PowerPoint Presentation</vt:lpstr>
      <vt:lpstr>Project - Solution</vt:lpstr>
      <vt:lpstr>Project Solution </vt:lpstr>
      <vt:lpstr>PowerPoint Presentation</vt:lpstr>
      <vt:lpstr>Step 1 – Register Development &amp; Register Access Mechanism</vt:lpstr>
      <vt:lpstr>Register Access Waveform </vt:lpstr>
      <vt:lpstr>Step 2 – Processor &amp; MD5 Interaction</vt:lpstr>
      <vt:lpstr>AXI Lite Slave &amp; MD5 Interaction Waveform </vt:lpstr>
      <vt:lpstr>Step 3 – AXI Master Development &amp; Master Activation</vt:lpstr>
      <vt:lpstr>Waveform</vt:lpstr>
      <vt:lpstr>Step 4 – AXI Master &amp; MD5 Core Interaction</vt:lpstr>
      <vt:lpstr>Waveform</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 Security</dc:title>
  <cp:lastModifiedBy>Richa Pallavi</cp:lastModifiedBy>
  <cp:revision>38</cp:revision>
  <dcterms:modified xsi:type="dcterms:W3CDTF">2020-06-08T19:59:14Z</dcterms:modified>
</cp:coreProperties>
</file>